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7" r:id="rId4"/>
    <p:sldId id="258" r:id="rId5"/>
    <p:sldId id="259" r:id="rId6"/>
    <p:sldId id="266" r:id="rId7"/>
    <p:sldId id="270" r:id="rId8"/>
    <p:sldId id="269" r:id="rId9"/>
    <p:sldId id="268" r:id="rId10"/>
    <p:sldId id="260" r:id="rId11"/>
    <p:sldId id="261" r:id="rId12"/>
    <p:sldId id="262" r:id="rId13"/>
    <p:sldId id="263" r:id="rId14"/>
    <p:sldId id="264" r:id="rId15"/>
    <p:sldId id="265"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6" d="100"/>
          <a:sy n="66" d="100"/>
        </p:scale>
        <p:origin x="66"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tr-TR"/>
              <a:t>Asıl başlık stilini düzenlemek için tıklayın</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31E474F6-F6E7-44F5-9DF2-3474AC54BB00}" type="datetimeFigureOut">
              <a:rPr lang="en-GB" smtClean="0"/>
              <a:t>05/09/2021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1AFD790-E3C1-4CAE-A980-8139A9C5D678}" type="slidenum">
              <a:rPr lang="en-GB" smtClean="0"/>
              <a:t>‹#›</a:t>
            </a:fld>
            <a:endParaRPr lang="en-GB"/>
          </a:p>
        </p:txBody>
      </p:sp>
    </p:spTree>
    <p:extLst>
      <p:ext uri="{BB962C8B-B14F-4D97-AF65-F5344CB8AC3E}">
        <p14:creationId xmlns:p14="http://schemas.microsoft.com/office/powerpoint/2010/main" val="18587332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31E474F6-F6E7-44F5-9DF2-3474AC54BB00}" type="datetimeFigureOut">
              <a:rPr lang="en-GB" smtClean="0"/>
              <a:t>05/09/2021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1AFD790-E3C1-4CAE-A980-8139A9C5D678}" type="slidenum">
              <a:rPr lang="en-GB" smtClean="0"/>
              <a:t>‹#›</a:t>
            </a:fld>
            <a:endParaRPr lang="en-GB"/>
          </a:p>
        </p:txBody>
      </p:sp>
    </p:spTree>
    <p:extLst>
      <p:ext uri="{BB962C8B-B14F-4D97-AF65-F5344CB8AC3E}">
        <p14:creationId xmlns:p14="http://schemas.microsoft.com/office/powerpoint/2010/main" val="9126906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tr-TR"/>
              <a:t>Asıl başlık stilini düzenlemek için tıklayın</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31E474F6-F6E7-44F5-9DF2-3474AC54BB00}" type="datetimeFigureOut">
              <a:rPr lang="en-GB" smtClean="0"/>
              <a:t>05/09/2021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1AFD790-E3C1-4CAE-A980-8139A9C5D678}" type="slidenum">
              <a:rPr lang="en-GB" smtClean="0"/>
              <a:t>‹#›</a:t>
            </a:fld>
            <a:endParaRPr lang="en-GB"/>
          </a:p>
        </p:txBody>
      </p:sp>
    </p:spTree>
    <p:extLst>
      <p:ext uri="{BB962C8B-B14F-4D97-AF65-F5344CB8AC3E}">
        <p14:creationId xmlns:p14="http://schemas.microsoft.com/office/powerpoint/2010/main" val="29863900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tr-TR"/>
              <a:t>Asıl başlık stilini düzenlemek için tıklayın</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31E474F6-F6E7-44F5-9DF2-3474AC54BB00}" type="datetimeFigureOut">
              <a:rPr lang="en-GB" smtClean="0"/>
              <a:t>05/09/2021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1AFD790-E3C1-4CAE-A980-8139A9C5D678}" type="slidenum">
              <a:rPr lang="en-GB" smtClean="0"/>
              <a:t>‹#›</a:t>
            </a:fld>
            <a:endParaRPr lang="en-GB"/>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365226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tr-TR"/>
              <a:t>Asıl başlık stilini düzenlemek için tıklayın</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31E474F6-F6E7-44F5-9DF2-3474AC54BB00}" type="datetimeFigureOut">
              <a:rPr lang="en-GB" smtClean="0"/>
              <a:t>05/09/2021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1AFD790-E3C1-4CAE-A980-8139A9C5D678}" type="slidenum">
              <a:rPr lang="en-GB" smtClean="0"/>
              <a:t>‹#›</a:t>
            </a:fld>
            <a:endParaRPr lang="en-GB"/>
          </a:p>
        </p:txBody>
      </p:sp>
    </p:spTree>
    <p:extLst>
      <p:ext uri="{BB962C8B-B14F-4D97-AF65-F5344CB8AC3E}">
        <p14:creationId xmlns:p14="http://schemas.microsoft.com/office/powerpoint/2010/main" val="23062148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ütu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tr-TR"/>
              <a:t>Asıl başlık stilini düzenlemek için tıklayın</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3" name="Date Placeholder 2"/>
          <p:cNvSpPr>
            <a:spLocks noGrp="1"/>
          </p:cNvSpPr>
          <p:nvPr>
            <p:ph type="dt" sz="half" idx="10"/>
          </p:nvPr>
        </p:nvSpPr>
        <p:spPr/>
        <p:txBody>
          <a:bodyPr/>
          <a:lstStyle/>
          <a:p>
            <a:fld id="{31E474F6-F6E7-44F5-9DF2-3474AC54BB00}" type="datetimeFigureOut">
              <a:rPr lang="en-GB" smtClean="0"/>
              <a:t>05/09/2021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81AFD790-E3C1-4CAE-A980-8139A9C5D678}" type="slidenum">
              <a:rPr lang="en-GB" smtClean="0"/>
              <a:t>‹#›</a:t>
            </a:fld>
            <a:endParaRPr lang="en-GB"/>
          </a:p>
        </p:txBody>
      </p:sp>
    </p:spTree>
    <p:extLst>
      <p:ext uri="{BB962C8B-B14F-4D97-AF65-F5344CB8AC3E}">
        <p14:creationId xmlns:p14="http://schemas.microsoft.com/office/powerpoint/2010/main" val="9508473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Resim Sütunu">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tr-TR"/>
              <a:t>Asıl başlık stilini düzenlemek için tıklayın</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3" name="Date Placeholder 2"/>
          <p:cNvSpPr>
            <a:spLocks noGrp="1"/>
          </p:cNvSpPr>
          <p:nvPr>
            <p:ph type="dt" sz="half" idx="10"/>
          </p:nvPr>
        </p:nvSpPr>
        <p:spPr/>
        <p:txBody>
          <a:bodyPr/>
          <a:lstStyle/>
          <a:p>
            <a:fld id="{31E474F6-F6E7-44F5-9DF2-3474AC54BB00}" type="datetimeFigureOut">
              <a:rPr lang="en-GB" smtClean="0"/>
              <a:t>05/09/2021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81AFD790-E3C1-4CAE-A980-8139A9C5D678}" type="slidenum">
              <a:rPr lang="en-GB" smtClean="0"/>
              <a:t>‹#›</a:t>
            </a:fld>
            <a:endParaRPr lang="en-GB"/>
          </a:p>
        </p:txBody>
      </p:sp>
    </p:spTree>
    <p:extLst>
      <p:ext uri="{BB962C8B-B14F-4D97-AF65-F5344CB8AC3E}">
        <p14:creationId xmlns:p14="http://schemas.microsoft.com/office/powerpoint/2010/main" val="5078648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tr-TR"/>
              <a:t>Asıl başlık stilini düzenlemek için tıklayın</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31E474F6-F6E7-44F5-9DF2-3474AC54BB00}" type="datetimeFigureOut">
              <a:rPr lang="en-GB" smtClean="0"/>
              <a:t>05/09/2021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1AFD790-E3C1-4CAE-A980-8139A9C5D678}" type="slidenum">
              <a:rPr lang="en-GB" smtClean="0"/>
              <a:t>‹#›</a:t>
            </a:fld>
            <a:endParaRPr lang="en-GB"/>
          </a:p>
        </p:txBody>
      </p:sp>
    </p:spTree>
    <p:extLst>
      <p:ext uri="{BB962C8B-B14F-4D97-AF65-F5344CB8AC3E}">
        <p14:creationId xmlns:p14="http://schemas.microsoft.com/office/powerpoint/2010/main" val="40413730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tr-TR"/>
              <a:t>Asıl başlık stilini düzenlemek için tıklayın</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31E474F6-F6E7-44F5-9DF2-3474AC54BB00}" type="datetimeFigureOut">
              <a:rPr lang="en-GB" smtClean="0"/>
              <a:t>05/09/2021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1AFD790-E3C1-4CAE-A980-8139A9C5D678}" type="slidenum">
              <a:rPr lang="en-GB" smtClean="0"/>
              <a:t>‹#›</a:t>
            </a:fld>
            <a:endParaRPr lang="en-GB"/>
          </a:p>
        </p:txBody>
      </p:sp>
    </p:spTree>
    <p:extLst>
      <p:ext uri="{BB962C8B-B14F-4D97-AF65-F5344CB8AC3E}">
        <p14:creationId xmlns:p14="http://schemas.microsoft.com/office/powerpoint/2010/main" val="37620390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tr-TR"/>
              <a:t>Asıl başlık stilini düzenlemek için tıklayın</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31E474F6-F6E7-44F5-9DF2-3474AC54BB00}" type="datetimeFigureOut">
              <a:rPr lang="en-GB" smtClean="0"/>
              <a:t>05/09/2021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1AFD790-E3C1-4CAE-A980-8139A9C5D678}" type="slidenum">
              <a:rPr lang="en-GB" smtClean="0"/>
              <a:t>‹#›</a:t>
            </a:fld>
            <a:endParaRPr lang="en-GB"/>
          </a:p>
        </p:txBody>
      </p:sp>
    </p:spTree>
    <p:extLst>
      <p:ext uri="{BB962C8B-B14F-4D97-AF65-F5344CB8AC3E}">
        <p14:creationId xmlns:p14="http://schemas.microsoft.com/office/powerpoint/2010/main" val="29658703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tr-TR"/>
              <a:t>Asıl başlık stilini düzenlemek için tıklayın</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31E474F6-F6E7-44F5-9DF2-3474AC54BB00}" type="datetimeFigureOut">
              <a:rPr lang="en-GB" smtClean="0"/>
              <a:t>05/09/2021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1AFD790-E3C1-4CAE-A980-8139A9C5D678}" type="slidenum">
              <a:rPr lang="en-GB" smtClean="0"/>
              <a:t>‹#›</a:t>
            </a:fld>
            <a:endParaRPr lang="en-GB"/>
          </a:p>
        </p:txBody>
      </p:sp>
    </p:spTree>
    <p:extLst>
      <p:ext uri="{BB962C8B-B14F-4D97-AF65-F5344CB8AC3E}">
        <p14:creationId xmlns:p14="http://schemas.microsoft.com/office/powerpoint/2010/main" val="1091532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tr-TR"/>
              <a:t>Asıl başlık stilini düzenlemek için tıklayın</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31E474F6-F6E7-44F5-9DF2-3474AC54BB00}" type="datetimeFigureOut">
              <a:rPr lang="en-GB" smtClean="0"/>
              <a:t>05/09/2021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1AFD790-E3C1-4CAE-A980-8139A9C5D678}" type="slidenum">
              <a:rPr lang="en-GB" smtClean="0"/>
              <a:t>‹#›</a:t>
            </a:fld>
            <a:endParaRPr lang="en-GB"/>
          </a:p>
        </p:txBody>
      </p:sp>
    </p:spTree>
    <p:extLst>
      <p:ext uri="{BB962C8B-B14F-4D97-AF65-F5344CB8AC3E}">
        <p14:creationId xmlns:p14="http://schemas.microsoft.com/office/powerpoint/2010/main" val="7931254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2" name="Content Placeholder 3"/>
          <p:cNvSpPr>
            <a:spLocks noGrp="1"/>
          </p:cNvSpPr>
          <p:nvPr>
            <p:ph sz="quarter" idx="13"/>
          </p:nvPr>
        </p:nvSpPr>
        <p:spPr>
          <a:xfrm>
            <a:off x="913774" y="3051012"/>
            <a:ext cx="5106027" cy="2740187"/>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3" name="Content Placeholder 5"/>
          <p:cNvSpPr>
            <a:spLocks noGrp="1"/>
          </p:cNvSpPr>
          <p:nvPr>
            <p:ph sz="quarter" idx="14"/>
          </p:nvPr>
        </p:nvSpPr>
        <p:spPr>
          <a:xfrm>
            <a:off x="6172200" y="3051012"/>
            <a:ext cx="5105401" cy="2740187"/>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31E474F6-F6E7-44F5-9DF2-3474AC54BB00}" type="datetimeFigureOut">
              <a:rPr lang="en-GB" smtClean="0"/>
              <a:t>05/09/2021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1AFD790-E3C1-4CAE-A980-8139A9C5D678}" type="slidenum">
              <a:rPr lang="en-GB" smtClean="0"/>
              <a:t>‹#›</a:t>
            </a:fld>
            <a:endParaRPr lang="en-GB"/>
          </a:p>
        </p:txBody>
      </p:sp>
    </p:spTree>
    <p:extLst>
      <p:ext uri="{BB962C8B-B14F-4D97-AF65-F5344CB8AC3E}">
        <p14:creationId xmlns:p14="http://schemas.microsoft.com/office/powerpoint/2010/main" val="32388241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31E474F6-F6E7-44F5-9DF2-3474AC54BB00}" type="datetimeFigureOut">
              <a:rPr lang="en-GB" smtClean="0"/>
              <a:t>05/09/2021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81AFD790-E3C1-4CAE-A980-8139A9C5D678}" type="slidenum">
              <a:rPr lang="en-GB" smtClean="0"/>
              <a:t>‹#›</a:t>
            </a:fld>
            <a:endParaRPr lang="en-GB"/>
          </a:p>
        </p:txBody>
      </p:sp>
    </p:spTree>
    <p:extLst>
      <p:ext uri="{BB962C8B-B14F-4D97-AF65-F5344CB8AC3E}">
        <p14:creationId xmlns:p14="http://schemas.microsoft.com/office/powerpoint/2010/main" val="824414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31E474F6-F6E7-44F5-9DF2-3474AC54BB00}" type="datetimeFigureOut">
              <a:rPr lang="en-GB" smtClean="0"/>
              <a:t>05/09/2021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81AFD790-E3C1-4CAE-A980-8139A9C5D678}" type="slidenum">
              <a:rPr lang="en-GB" smtClean="0"/>
              <a:t>‹#›</a:t>
            </a:fld>
            <a:endParaRPr lang="en-GB"/>
          </a:p>
        </p:txBody>
      </p:sp>
    </p:spTree>
    <p:extLst>
      <p:ext uri="{BB962C8B-B14F-4D97-AF65-F5344CB8AC3E}">
        <p14:creationId xmlns:p14="http://schemas.microsoft.com/office/powerpoint/2010/main" val="4096836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tr-TR"/>
              <a:t>Asıl başlık stilini düzenlemek için tıklayın</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31E474F6-F6E7-44F5-9DF2-3474AC54BB00}" type="datetimeFigureOut">
              <a:rPr lang="en-GB" smtClean="0"/>
              <a:t>05/09/2021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1AFD790-E3C1-4CAE-A980-8139A9C5D678}" type="slidenum">
              <a:rPr lang="en-GB" smtClean="0"/>
              <a:t>‹#›</a:t>
            </a:fld>
            <a:endParaRPr lang="en-GB"/>
          </a:p>
        </p:txBody>
      </p:sp>
    </p:spTree>
    <p:extLst>
      <p:ext uri="{BB962C8B-B14F-4D97-AF65-F5344CB8AC3E}">
        <p14:creationId xmlns:p14="http://schemas.microsoft.com/office/powerpoint/2010/main" val="2263800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31E474F6-F6E7-44F5-9DF2-3474AC54BB00}" type="datetimeFigureOut">
              <a:rPr lang="en-GB" smtClean="0"/>
              <a:t>05/09/2021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1AFD790-E3C1-4CAE-A980-8139A9C5D678}" type="slidenum">
              <a:rPr lang="en-GB" smtClean="0"/>
              <a:t>‹#›</a:t>
            </a:fld>
            <a:endParaRPr lang="en-GB"/>
          </a:p>
        </p:txBody>
      </p:sp>
    </p:spTree>
    <p:extLst>
      <p:ext uri="{BB962C8B-B14F-4D97-AF65-F5344CB8AC3E}">
        <p14:creationId xmlns:p14="http://schemas.microsoft.com/office/powerpoint/2010/main" val="35938962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31E474F6-F6E7-44F5-9DF2-3474AC54BB00}" type="datetimeFigureOut">
              <a:rPr lang="en-GB" smtClean="0"/>
              <a:t>05/09/2021</a:t>
            </a:fld>
            <a:endParaRPr lang="en-GB"/>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GB"/>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81AFD790-E3C1-4CAE-A980-8139A9C5D678}" type="slidenum">
              <a:rPr lang="en-GB" smtClean="0"/>
              <a:t>‹#›</a:t>
            </a:fld>
            <a:endParaRPr lang="en-GB"/>
          </a:p>
        </p:txBody>
      </p:sp>
    </p:spTree>
    <p:extLst>
      <p:ext uri="{BB962C8B-B14F-4D97-AF65-F5344CB8AC3E}">
        <p14:creationId xmlns:p14="http://schemas.microsoft.com/office/powerpoint/2010/main" val="42070459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A4CF8AE-8038-48D6-9D34-B324E68D5348}"/>
              </a:ext>
            </a:extLst>
          </p:cNvPr>
          <p:cNvSpPr>
            <a:spLocks noGrp="1"/>
          </p:cNvSpPr>
          <p:nvPr>
            <p:ph type="ctrTitle"/>
          </p:nvPr>
        </p:nvSpPr>
        <p:spPr>
          <a:xfrm>
            <a:off x="1751012" y="1328920"/>
            <a:ext cx="8689976" cy="1371599"/>
          </a:xfrm>
        </p:spPr>
        <p:txBody>
          <a:bodyPr>
            <a:normAutofit fontScale="90000"/>
          </a:bodyPr>
          <a:lstStyle/>
          <a:p>
            <a:pPr>
              <a:spcAft>
                <a:spcPts val="600"/>
              </a:spcAft>
            </a:pPr>
            <a:r>
              <a:rPr lang="en-US" sz="4800" kern="2400" dirty="0">
                <a:effectLst/>
                <a:latin typeface="Times New Roman" panose="02020603050405020304" pitchFamily="18" charset="0"/>
                <a:ea typeface="MS Mincho" panose="02020609040205080304" pitchFamily="49" charset="-128"/>
              </a:rPr>
              <a:t>Auto Code Generation with Machine Learning</a:t>
            </a:r>
            <a:endParaRPr lang="en-GB" dirty="0"/>
          </a:p>
        </p:txBody>
      </p:sp>
      <p:sp>
        <p:nvSpPr>
          <p:cNvPr id="3" name="Alt Başlık 2">
            <a:extLst>
              <a:ext uri="{FF2B5EF4-FFF2-40B4-BE49-F238E27FC236}">
                <a16:creationId xmlns:a16="http://schemas.microsoft.com/office/drawing/2014/main" id="{C7941924-2DC9-47EF-B07A-BB6B25910F7B}"/>
              </a:ext>
            </a:extLst>
          </p:cNvPr>
          <p:cNvSpPr>
            <a:spLocks noGrp="1"/>
          </p:cNvSpPr>
          <p:nvPr>
            <p:ph type="subTitle" idx="1"/>
          </p:nvPr>
        </p:nvSpPr>
        <p:spPr>
          <a:xfrm>
            <a:off x="1751012" y="3115994"/>
            <a:ext cx="8689976" cy="1371599"/>
          </a:xfrm>
        </p:spPr>
        <p:txBody>
          <a:bodyPr/>
          <a:lstStyle/>
          <a:p>
            <a:r>
              <a:rPr lang="tr-TR" cap="none" dirty="0">
                <a:solidFill>
                  <a:schemeClr val="tx1"/>
                </a:solidFill>
                <a:latin typeface="Times New Roman" panose="02020603050405020304" pitchFamily="18" charset="0"/>
                <a:cs typeface="Times New Roman" panose="02020603050405020304" pitchFamily="18" charset="0"/>
              </a:rPr>
              <a:t>Muhammed Salih KALKAN</a:t>
            </a:r>
            <a:endParaRPr lang="en-GB" cap="none" dirty="0">
              <a:solidFill>
                <a:schemeClr val="tx1"/>
              </a:solidFill>
              <a:latin typeface="Times New Roman" panose="02020603050405020304" pitchFamily="18" charset="0"/>
              <a:cs typeface="Times New Roman" panose="02020603050405020304" pitchFamily="18" charset="0"/>
            </a:endParaRPr>
          </a:p>
        </p:txBody>
      </p:sp>
      <p:pic>
        <p:nvPicPr>
          <p:cNvPr id="4" name="Ses 3">
            <a:hlinkClick r:id="" action="ppaction://media"/>
            <a:extLst>
              <a:ext uri="{FF2B5EF4-FFF2-40B4-BE49-F238E27FC236}">
                <a16:creationId xmlns:a16="http://schemas.microsoft.com/office/drawing/2014/main" id="{E12B3745-A512-4FD0-A044-8E4DFFC3CA3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517377459"/>
      </p:ext>
    </p:extLst>
  </p:cSld>
  <p:clrMapOvr>
    <a:masterClrMapping/>
  </p:clrMapOvr>
  <mc:AlternateContent xmlns:mc="http://schemas.openxmlformats.org/markup-compatibility/2006" xmlns:p14="http://schemas.microsoft.com/office/powerpoint/2010/main">
    <mc:Choice Requires="p14">
      <p:transition spd="slow" p14:dur="2000" advTm="70419"/>
    </mc:Choice>
    <mc:Fallback xmlns="">
      <p:transition spd="slow" advTm="70419"/>
    </mc:Fallback>
  </mc:AlternateContent>
  <p:timing>
    <p:tnLst>
      <p:par>
        <p:cTn id="1" dur="indefinite" restart="never" nodeType="tmRoot">
          <p:childTnLst>
            <p:audio isNarration="1">
              <p:cMediaNode vol="80000" showWhenStopped="0">
                <p:cTn id="2"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64ABF18-4B08-45DE-B0BB-C185A7D6794E}"/>
              </a:ext>
            </a:extLst>
          </p:cNvPr>
          <p:cNvSpPr>
            <a:spLocks noGrp="1"/>
          </p:cNvSpPr>
          <p:nvPr>
            <p:ph type="title"/>
          </p:nvPr>
        </p:nvSpPr>
        <p:spPr>
          <a:xfrm>
            <a:off x="913149" y="237402"/>
            <a:ext cx="10364451" cy="886726"/>
          </a:xfrm>
        </p:spPr>
        <p:txBody>
          <a:bodyPr/>
          <a:lstStyle/>
          <a:p>
            <a:r>
              <a:rPr lang="en-US" dirty="0">
                <a:latin typeface="Times New Roman" panose="02020603050405020304" pitchFamily="18" charset="0"/>
                <a:cs typeface="Times New Roman" panose="02020603050405020304" pitchFamily="18" charset="0"/>
              </a:rPr>
              <a:t>Methodology</a:t>
            </a:r>
          </a:p>
        </p:txBody>
      </p:sp>
      <p:sp>
        <p:nvSpPr>
          <p:cNvPr id="3" name="İçerik Yer Tutucusu 2">
            <a:extLst>
              <a:ext uri="{FF2B5EF4-FFF2-40B4-BE49-F238E27FC236}">
                <a16:creationId xmlns:a16="http://schemas.microsoft.com/office/drawing/2014/main" id="{535FE3BC-0210-49F0-B5AF-2376F97E7818}"/>
              </a:ext>
            </a:extLst>
          </p:cNvPr>
          <p:cNvSpPr>
            <a:spLocks noGrp="1"/>
          </p:cNvSpPr>
          <p:nvPr>
            <p:ph sz="quarter" idx="13"/>
          </p:nvPr>
        </p:nvSpPr>
        <p:spPr>
          <a:xfrm>
            <a:off x="913774" y="1182807"/>
            <a:ext cx="10363826" cy="4149969"/>
          </a:xfrm>
        </p:spPr>
        <p:txBody>
          <a:bodyPr/>
          <a:lstStyle/>
          <a:p>
            <a:r>
              <a:rPr lang="tr-TR" cap="none" dirty="0">
                <a:latin typeface="Times New Roman" panose="02020603050405020304" pitchFamily="18" charset="0"/>
                <a:cs typeface="Times New Roman" panose="02020603050405020304" pitchFamily="18" charset="0"/>
              </a:rPr>
              <a:t>NLU (Natural Language </a:t>
            </a:r>
            <a:r>
              <a:rPr lang="en-US" cap="none" dirty="0">
                <a:latin typeface="Times New Roman" panose="02020603050405020304" pitchFamily="18" charset="0"/>
                <a:cs typeface="Times New Roman" panose="02020603050405020304" pitchFamily="18" charset="0"/>
              </a:rPr>
              <a:t>Understanding</a:t>
            </a:r>
            <a:r>
              <a:rPr lang="tr-TR" cap="none" dirty="0">
                <a:latin typeface="Times New Roman" panose="02020603050405020304" pitchFamily="18" charset="0"/>
                <a:cs typeface="Times New Roman" panose="02020603050405020304" pitchFamily="18" charset="0"/>
              </a:rPr>
              <a:t>) is </a:t>
            </a:r>
            <a:r>
              <a:rPr lang="en-US" cap="none" dirty="0">
                <a:latin typeface="Times New Roman" panose="02020603050405020304" pitchFamily="18" charset="0"/>
                <a:cs typeface="Times New Roman" panose="02020603050405020304" pitchFamily="18" charset="0"/>
              </a:rPr>
              <a:t>used for understanding the text.</a:t>
            </a:r>
            <a:endParaRPr lang="tr-TR" cap="none" dirty="0">
              <a:latin typeface="Times New Roman" panose="02020603050405020304" pitchFamily="18" charset="0"/>
              <a:cs typeface="Times New Roman" panose="02020603050405020304" pitchFamily="18" charset="0"/>
            </a:endParaRPr>
          </a:p>
          <a:p>
            <a:pPr marL="0" indent="0">
              <a:buNone/>
            </a:pPr>
            <a:endParaRPr lang="tr-TR" cap="none" dirty="0">
              <a:latin typeface="Times New Roman" panose="02020603050405020304" pitchFamily="18" charset="0"/>
              <a:cs typeface="Times New Roman" panose="02020603050405020304" pitchFamily="18" charset="0"/>
            </a:endParaRPr>
          </a:p>
          <a:p>
            <a:pPr marL="0" indent="0">
              <a:buNone/>
            </a:pPr>
            <a:endParaRPr lang="tr-TR" cap="none" dirty="0">
              <a:latin typeface="Times New Roman" panose="02020603050405020304" pitchFamily="18" charset="0"/>
              <a:cs typeface="Times New Roman" panose="02020603050405020304" pitchFamily="18" charset="0"/>
            </a:endParaRPr>
          </a:p>
          <a:p>
            <a:pPr marL="0" indent="0">
              <a:buNone/>
            </a:pPr>
            <a:endParaRPr lang="tr-TR" cap="none" dirty="0">
              <a:latin typeface="Times New Roman" panose="02020603050405020304" pitchFamily="18" charset="0"/>
              <a:cs typeface="Times New Roman" panose="02020603050405020304" pitchFamily="18" charset="0"/>
            </a:endParaRPr>
          </a:p>
          <a:p>
            <a:pPr marL="0" indent="0">
              <a:buNone/>
            </a:pPr>
            <a:endParaRPr lang="tr-TR" cap="none" dirty="0">
              <a:latin typeface="Times New Roman" panose="02020603050405020304" pitchFamily="18" charset="0"/>
              <a:cs typeface="Times New Roman" panose="02020603050405020304" pitchFamily="18" charset="0"/>
            </a:endParaRPr>
          </a:p>
          <a:p>
            <a:pPr marL="0" indent="0">
              <a:buNone/>
            </a:pPr>
            <a:endParaRPr lang="en-US" cap="none" dirty="0">
              <a:latin typeface="Times New Roman" panose="02020603050405020304" pitchFamily="18" charset="0"/>
              <a:cs typeface="Times New Roman" panose="02020603050405020304" pitchFamily="18" charset="0"/>
            </a:endParaRPr>
          </a:p>
          <a:p>
            <a:pPr marL="0" indent="0">
              <a:buNone/>
            </a:pPr>
            <a:endParaRPr lang="en-GB" cap="none" dirty="0">
              <a:latin typeface="Times New Roman" panose="02020603050405020304" pitchFamily="18" charset="0"/>
              <a:cs typeface="Times New Roman" panose="02020603050405020304" pitchFamily="18" charset="0"/>
            </a:endParaRPr>
          </a:p>
        </p:txBody>
      </p:sp>
      <p:sp>
        <p:nvSpPr>
          <p:cNvPr id="4" name="Dikdörtgen 3">
            <a:extLst>
              <a:ext uri="{FF2B5EF4-FFF2-40B4-BE49-F238E27FC236}">
                <a16:creationId xmlns:a16="http://schemas.microsoft.com/office/drawing/2014/main" id="{BD5E64A6-D22E-44BA-9BF3-2F533CAB8B78}"/>
              </a:ext>
            </a:extLst>
          </p:cNvPr>
          <p:cNvSpPr/>
          <p:nvPr/>
        </p:nvSpPr>
        <p:spPr>
          <a:xfrm>
            <a:off x="1223889" y="1885070"/>
            <a:ext cx="5119699" cy="534573"/>
          </a:xfrm>
          <a:prstGeom prst="rect">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1. Spelling Correction</a:t>
            </a:r>
          </a:p>
        </p:txBody>
      </p:sp>
      <p:sp>
        <p:nvSpPr>
          <p:cNvPr id="5" name="Dikdörtgen 4">
            <a:extLst>
              <a:ext uri="{FF2B5EF4-FFF2-40B4-BE49-F238E27FC236}">
                <a16:creationId xmlns:a16="http://schemas.microsoft.com/office/drawing/2014/main" id="{A7B58932-6A9A-4FEC-A578-52D0CBCB43BB}"/>
              </a:ext>
            </a:extLst>
          </p:cNvPr>
          <p:cNvSpPr/>
          <p:nvPr/>
        </p:nvSpPr>
        <p:spPr>
          <a:xfrm>
            <a:off x="1223889" y="2655275"/>
            <a:ext cx="5119699" cy="534573"/>
          </a:xfrm>
          <a:prstGeom prst="rect">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a:solidFill>
                  <a:schemeClr val="tx1"/>
                </a:solidFill>
                <a:latin typeface="Times New Roman" panose="02020603050405020304" pitchFamily="18" charset="0"/>
                <a:cs typeface="Times New Roman" panose="02020603050405020304" pitchFamily="18" charset="0"/>
              </a:rPr>
              <a:t>2</a:t>
            </a:r>
            <a:r>
              <a:rPr lang="en-US" dirty="0">
                <a:solidFill>
                  <a:schemeClr val="tx1"/>
                </a:solidFill>
                <a:latin typeface="Times New Roman" panose="02020603050405020304" pitchFamily="18" charset="0"/>
                <a:cs typeface="Times New Roman" panose="02020603050405020304" pitchFamily="18" charset="0"/>
              </a:rPr>
              <a:t>. Tokenization</a:t>
            </a:r>
          </a:p>
        </p:txBody>
      </p:sp>
      <p:sp>
        <p:nvSpPr>
          <p:cNvPr id="6" name="Dikdörtgen 5">
            <a:extLst>
              <a:ext uri="{FF2B5EF4-FFF2-40B4-BE49-F238E27FC236}">
                <a16:creationId xmlns:a16="http://schemas.microsoft.com/office/drawing/2014/main" id="{AF06943C-E5F3-4E0A-8FB1-6853A56947C8}"/>
              </a:ext>
            </a:extLst>
          </p:cNvPr>
          <p:cNvSpPr/>
          <p:nvPr/>
        </p:nvSpPr>
        <p:spPr>
          <a:xfrm>
            <a:off x="1223889" y="3425480"/>
            <a:ext cx="5119699" cy="534573"/>
          </a:xfrm>
          <a:prstGeom prst="rect">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a:solidFill>
                  <a:schemeClr val="tx1"/>
                </a:solidFill>
                <a:latin typeface="Times New Roman" panose="02020603050405020304" pitchFamily="18" charset="0"/>
                <a:cs typeface="Times New Roman" panose="02020603050405020304" pitchFamily="18" charset="0"/>
              </a:rPr>
              <a:t>3</a:t>
            </a:r>
            <a:r>
              <a:rPr lang="en-US" dirty="0">
                <a:solidFill>
                  <a:schemeClr val="tx1"/>
                </a:solidFill>
                <a:latin typeface="Times New Roman" panose="02020603050405020304" pitchFamily="18" charset="0"/>
                <a:cs typeface="Times New Roman" panose="02020603050405020304" pitchFamily="18" charset="0"/>
              </a:rPr>
              <a:t>. Part-of-speech Tagging</a:t>
            </a:r>
          </a:p>
        </p:txBody>
      </p:sp>
      <p:sp>
        <p:nvSpPr>
          <p:cNvPr id="7" name="Dikdörtgen 6">
            <a:extLst>
              <a:ext uri="{FF2B5EF4-FFF2-40B4-BE49-F238E27FC236}">
                <a16:creationId xmlns:a16="http://schemas.microsoft.com/office/drawing/2014/main" id="{460BD329-E02D-44D9-94E0-CD1649D7B1F2}"/>
              </a:ext>
            </a:extLst>
          </p:cNvPr>
          <p:cNvSpPr/>
          <p:nvPr/>
        </p:nvSpPr>
        <p:spPr>
          <a:xfrm>
            <a:off x="1223889" y="4201317"/>
            <a:ext cx="5119699" cy="534573"/>
          </a:xfrm>
          <a:prstGeom prst="rect">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4. Lemmatization</a:t>
            </a:r>
          </a:p>
        </p:txBody>
      </p:sp>
      <p:sp>
        <p:nvSpPr>
          <p:cNvPr id="8" name="Dikdörtgen 7">
            <a:extLst>
              <a:ext uri="{FF2B5EF4-FFF2-40B4-BE49-F238E27FC236}">
                <a16:creationId xmlns:a16="http://schemas.microsoft.com/office/drawing/2014/main" id="{76A66EAF-1114-4BF5-9020-C1A9423F0D02}"/>
              </a:ext>
            </a:extLst>
          </p:cNvPr>
          <p:cNvSpPr/>
          <p:nvPr/>
        </p:nvSpPr>
        <p:spPr>
          <a:xfrm>
            <a:off x="1223889" y="4965547"/>
            <a:ext cx="5119699" cy="534573"/>
          </a:xfrm>
          <a:prstGeom prst="rect">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a:solidFill>
                  <a:schemeClr val="tx1"/>
                </a:solidFill>
                <a:latin typeface="Times New Roman" panose="02020603050405020304" pitchFamily="18" charset="0"/>
                <a:cs typeface="Times New Roman" panose="02020603050405020304" pitchFamily="18" charset="0"/>
              </a:rPr>
              <a:t>5</a:t>
            </a:r>
            <a:r>
              <a:rPr lang="en-US" dirty="0">
                <a:solidFill>
                  <a:schemeClr val="tx1"/>
                </a:solidFill>
                <a:latin typeface="Times New Roman" panose="02020603050405020304" pitchFamily="18" charset="0"/>
                <a:cs typeface="Times New Roman" panose="02020603050405020304" pitchFamily="18" charset="0"/>
              </a:rPr>
              <a:t>. Code Module Generation</a:t>
            </a:r>
          </a:p>
        </p:txBody>
      </p:sp>
      <p:sp>
        <p:nvSpPr>
          <p:cNvPr id="9" name="Dikdörtgen 8">
            <a:extLst>
              <a:ext uri="{FF2B5EF4-FFF2-40B4-BE49-F238E27FC236}">
                <a16:creationId xmlns:a16="http://schemas.microsoft.com/office/drawing/2014/main" id="{2FE40850-ADF1-43E4-89DB-20DBB91D828E}"/>
              </a:ext>
            </a:extLst>
          </p:cNvPr>
          <p:cNvSpPr/>
          <p:nvPr/>
        </p:nvSpPr>
        <p:spPr>
          <a:xfrm>
            <a:off x="1223889" y="5729777"/>
            <a:ext cx="5119699" cy="534573"/>
          </a:xfrm>
          <a:prstGeom prst="rect">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a:solidFill>
                  <a:schemeClr val="tx1"/>
                </a:solidFill>
                <a:latin typeface="Times New Roman" panose="02020603050405020304" pitchFamily="18" charset="0"/>
                <a:cs typeface="Times New Roman" panose="02020603050405020304" pitchFamily="18" charset="0"/>
              </a:rPr>
              <a:t>6</a:t>
            </a:r>
            <a:r>
              <a:rPr lang="en-US" dirty="0">
                <a:solidFill>
                  <a:schemeClr val="tx1"/>
                </a:solidFill>
                <a:latin typeface="Times New Roman" panose="02020603050405020304" pitchFamily="18" charset="0"/>
                <a:cs typeface="Times New Roman" panose="02020603050405020304" pitchFamily="18" charset="0"/>
              </a:rPr>
              <a:t>. Code Module Configuration</a:t>
            </a:r>
          </a:p>
        </p:txBody>
      </p:sp>
      <p:sp>
        <p:nvSpPr>
          <p:cNvPr id="10" name="Oval 9">
            <a:extLst>
              <a:ext uri="{FF2B5EF4-FFF2-40B4-BE49-F238E27FC236}">
                <a16:creationId xmlns:a16="http://schemas.microsoft.com/office/drawing/2014/main" id="{26330AFC-C749-4C36-9B8C-21400EB44521}"/>
              </a:ext>
            </a:extLst>
          </p:cNvPr>
          <p:cNvSpPr/>
          <p:nvPr/>
        </p:nvSpPr>
        <p:spPr>
          <a:xfrm>
            <a:off x="6573523" y="3189848"/>
            <a:ext cx="2116718" cy="1546042"/>
          </a:xfrm>
          <a:prstGeom prst="ellipse">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Requirements as text</a:t>
            </a:r>
          </a:p>
        </p:txBody>
      </p:sp>
      <p:sp>
        <p:nvSpPr>
          <p:cNvPr id="11" name="Ok: Sağ 10">
            <a:extLst>
              <a:ext uri="{FF2B5EF4-FFF2-40B4-BE49-F238E27FC236}">
                <a16:creationId xmlns:a16="http://schemas.microsoft.com/office/drawing/2014/main" id="{5F955E5D-AFE7-4002-8093-A8C7959421D0}"/>
              </a:ext>
            </a:extLst>
          </p:cNvPr>
          <p:cNvSpPr/>
          <p:nvPr/>
        </p:nvSpPr>
        <p:spPr>
          <a:xfrm>
            <a:off x="8784495" y="3692766"/>
            <a:ext cx="901582" cy="567911"/>
          </a:xfrm>
          <a:prstGeom prst="rightArrow">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val 11">
            <a:extLst>
              <a:ext uri="{FF2B5EF4-FFF2-40B4-BE49-F238E27FC236}">
                <a16:creationId xmlns:a16="http://schemas.microsoft.com/office/drawing/2014/main" id="{6423C0AD-19D0-4D1B-B068-E4BFE073D202}"/>
              </a:ext>
            </a:extLst>
          </p:cNvPr>
          <p:cNvSpPr/>
          <p:nvPr/>
        </p:nvSpPr>
        <p:spPr>
          <a:xfrm>
            <a:off x="9780331" y="3189848"/>
            <a:ext cx="2036538" cy="1546042"/>
          </a:xfrm>
          <a:prstGeom prst="ellipse">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Code Modules</a:t>
            </a:r>
          </a:p>
        </p:txBody>
      </p:sp>
      <p:pic>
        <p:nvPicPr>
          <p:cNvPr id="13" name="Ses 12">
            <a:hlinkClick r:id="" action="ppaction://media"/>
            <a:extLst>
              <a:ext uri="{FF2B5EF4-FFF2-40B4-BE49-F238E27FC236}">
                <a16:creationId xmlns:a16="http://schemas.microsoft.com/office/drawing/2014/main" id="{4950E58E-92E5-4CD4-BE9B-17163469E5D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536666586"/>
      </p:ext>
    </p:extLst>
  </p:cSld>
  <p:clrMapOvr>
    <a:masterClrMapping/>
  </p:clrMapOvr>
  <mc:AlternateContent xmlns:mc="http://schemas.openxmlformats.org/markup-compatibility/2006" xmlns:p14="http://schemas.microsoft.com/office/powerpoint/2010/main">
    <mc:Choice Requires="p14">
      <p:transition spd="slow" p14:dur="2000" advTm="67835"/>
    </mc:Choice>
    <mc:Fallback xmlns="">
      <p:transition spd="slow" advTm="67835"/>
    </mc:Fallback>
  </mc:AlternateContent>
  <p:timing>
    <p:tnLst>
      <p:par>
        <p:cTn id="1" dur="indefinite" restart="never" nodeType="tmRoot">
          <p:childTnLst>
            <p:audio isNarration="1">
              <p:cMediaNode vol="80000" showWhenStopped="0">
                <p:cTn id="2" fill="hold" display="0">
                  <p:stCondLst>
                    <p:cond delay="indefinite"/>
                  </p:stCondLst>
                  <p:endCondLst>
                    <p:cond evt="onStopAudio" delay="0">
                      <p:tgtEl>
                        <p:sldTgt/>
                      </p:tgtEl>
                    </p:cond>
                  </p:endCondLst>
                </p:cTn>
                <p:tgtEl>
                  <p:spTgt spid="1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72DE6E6C-7CCB-4E6F-B31D-FAF146917331}"/>
              </a:ext>
            </a:extLst>
          </p:cNvPr>
          <p:cNvSpPr>
            <a:spLocks noGrp="1"/>
          </p:cNvSpPr>
          <p:nvPr>
            <p:ph sz="quarter" idx="13"/>
          </p:nvPr>
        </p:nvSpPr>
        <p:spPr>
          <a:xfrm>
            <a:off x="913774" y="1327284"/>
            <a:ext cx="10363826" cy="886727"/>
          </a:xfrm>
        </p:spPr>
        <p:txBody>
          <a:bodyPr/>
          <a:lstStyle/>
          <a:p>
            <a:r>
              <a:rPr lang="en-GB" sz="1800" cap="none" spc="-5" dirty="0">
                <a:effectLst/>
                <a:latin typeface="Times New Roman" panose="02020603050405020304" pitchFamily="18" charset="0"/>
                <a:ea typeface="SimSun" panose="02010600030101010101" pitchFamily="2" charset="-122"/>
                <a:cs typeface="Times New Roman" panose="02020603050405020304" pitchFamily="18" charset="0"/>
              </a:rPr>
              <a:t>For example, </a:t>
            </a:r>
            <a:r>
              <a:rPr lang="en-US" sz="1800" i="1" cap="none" spc="-5" dirty="0">
                <a:effectLst/>
                <a:latin typeface="Times New Roman" panose="02020603050405020304" pitchFamily="18" charset="0"/>
                <a:ea typeface="SimSun" panose="02010600030101010101" pitchFamily="2" charset="-122"/>
                <a:cs typeface="Times New Roman" panose="02020603050405020304" pitchFamily="18" charset="0"/>
              </a:rPr>
              <a:t>“add</a:t>
            </a:r>
            <a:r>
              <a:rPr lang="tr-TR" sz="1800" i="1" cap="none" spc="-5" dirty="0" err="1">
                <a:effectLst/>
                <a:latin typeface="Times New Roman" panose="02020603050405020304" pitchFamily="18" charset="0"/>
                <a:ea typeface="SimSun" panose="02010600030101010101" pitchFamily="2" charset="-122"/>
                <a:cs typeface="Times New Roman" panose="02020603050405020304" pitchFamily="18" charset="0"/>
              </a:rPr>
              <a:t>ing</a:t>
            </a:r>
            <a:r>
              <a:rPr lang="en-US" sz="1800" i="1" cap="none" spc="-5" dirty="0">
                <a:effectLst/>
                <a:latin typeface="Times New Roman" panose="02020603050405020304" pitchFamily="18" charset="0"/>
                <a:ea typeface="SimSun" panose="02010600030101010101" pitchFamily="2" charset="-122"/>
                <a:cs typeface="Times New Roman" panose="02020603050405020304" pitchFamily="18" charset="0"/>
              </a:rPr>
              <a:t> the A </a:t>
            </a:r>
            <a:r>
              <a:rPr lang="en-US" sz="1800" i="1" cap="none" spc="-5" dirty="0" err="1">
                <a:effectLst/>
                <a:latin typeface="Times New Roman" panose="02020603050405020304" pitchFamily="18" charset="0"/>
                <a:ea typeface="SimSun" panose="02010600030101010101" pitchFamily="2" charset="-122"/>
                <a:cs typeface="Times New Roman" panose="02020603050405020304" pitchFamily="18" charset="0"/>
              </a:rPr>
              <a:t>valeuu</a:t>
            </a:r>
            <a:r>
              <a:rPr lang="en-US" sz="1800" i="1" cap="none" spc="-5" dirty="0">
                <a:effectLst/>
                <a:latin typeface="Times New Roman" panose="02020603050405020304" pitchFamily="18" charset="0"/>
                <a:ea typeface="SimSun" panose="02010600030101010101" pitchFamily="2" charset="-122"/>
                <a:cs typeface="Times New Roman" panose="02020603050405020304" pitchFamily="18" charset="0"/>
              </a:rPr>
              <a:t> and the B </a:t>
            </a:r>
            <a:r>
              <a:rPr lang="en-US" sz="1800" i="1" cap="none" spc="-5" dirty="0" err="1">
                <a:effectLst/>
                <a:latin typeface="Times New Roman" panose="02020603050405020304" pitchFamily="18" charset="0"/>
                <a:ea typeface="SimSun" panose="02010600030101010101" pitchFamily="2" charset="-122"/>
                <a:cs typeface="Times New Roman" panose="02020603050405020304" pitchFamily="18" charset="0"/>
              </a:rPr>
              <a:t>valuuu</a:t>
            </a:r>
            <a:r>
              <a:rPr lang="en-US" sz="1800" i="1" cap="none" spc="-5" dirty="0">
                <a:effectLst/>
                <a:latin typeface="Times New Roman" panose="02020603050405020304" pitchFamily="18" charset="0"/>
                <a:ea typeface="SimSun" panose="02010600030101010101" pitchFamily="2" charset="-122"/>
                <a:cs typeface="Times New Roman" panose="02020603050405020304" pitchFamily="18" charset="0"/>
              </a:rPr>
              <a:t>.”</a:t>
            </a:r>
            <a:r>
              <a:rPr lang="en-US" sz="1800" cap="none" spc="-5" dirty="0">
                <a:effectLst/>
                <a:latin typeface="Times New Roman" panose="02020603050405020304" pitchFamily="18" charset="0"/>
                <a:ea typeface="SimSun" panose="02010600030101010101" pitchFamily="2" charset="-122"/>
                <a:cs typeface="Times New Roman" panose="02020603050405020304" pitchFamily="18" charset="0"/>
              </a:rPr>
              <a:t> </a:t>
            </a:r>
            <a:endParaRPr lang="en-GB" sz="1800" cap="none" spc="-5" dirty="0">
              <a:effectLst/>
              <a:latin typeface="Times New Roman" panose="02020603050405020304" pitchFamily="18" charset="0"/>
              <a:ea typeface="SimSun" panose="02010600030101010101" pitchFamily="2" charset="-122"/>
              <a:cs typeface="Times New Roman" panose="02020603050405020304" pitchFamily="18" charset="0"/>
            </a:endParaRPr>
          </a:p>
          <a:p>
            <a:pPr marL="0" indent="0">
              <a:buNone/>
            </a:pPr>
            <a:endParaRPr lang="en-GB" dirty="0"/>
          </a:p>
        </p:txBody>
      </p:sp>
      <p:sp>
        <p:nvSpPr>
          <p:cNvPr id="4" name="Başlık 1">
            <a:extLst>
              <a:ext uri="{FF2B5EF4-FFF2-40B4-BE49-F238E27FC236}">
                <a16:creationId xmlns:a16="http://schemas.microsoft.com/office/drawing/2014/main" id="{0344BE9E-BA3F-410E-95C5-74D95E1890BE}"/>
              </a:ext>
            </a:extLst>
          </p:cNvPr>
          <p:cNvSpPr>
            <a:spLocks noGrp="1"/>
          </p:cNvSpPr>
          <p:nvPr>
            <p:ph type="title"/>
          </p:nvPr>
        </p:nvSpPr>
        <p:spPr>
          <a:xfrm>
            <a:off x="913774" y="440558"/>
            <a:ext cx="10364451" cy="886726"/>
          </a:xfrm>
        </p:spPr>
        <p:txBody>
          <a:bodyPr/>
          <a:lstStyle/>
          <a:p>
            <a:r>
              <a:rPr lang="en-US" dirty="0">
                <a:latin typeface="Times New Roman" panose="02020603050405020304" pitchFamily="18" charset="0"/>
                <a:cs typeface="Times New Roman" panose="02020603050405020304" pitchFamily="18" charset="0"/>
              </a:rPr>
              <a:t>Methodology</a:t>
            </a:r>
          </a:p>
        </p:txBody>
      </p:sp>
      <p:sp>
        <p:nvSpPr>
          <p:cNvPr id="5" name="Dikdörtgen 4">
            <a:extLst>
              <a:ext uri="{FF2B5EF4-FFF2-40B4-BE49-F238E27FC236}">
                <a16:creationId xmlns:a16="http://schemas.microsoft.com/office/drawing/2014/main" id="{0376EAE2-9D8B-49CD-9BBF-20AC9622DD18}"/>
              </a:ext>
            </a:extLst>
          </p:cNvPr>
          <p:cNvSpPr/>
          <p:nvPr/>
        </p:nvSpPr>
        <p:spPr>
          <a:xfrm>
            <a:off x="1800665" y="2087863"/>
            <a:ext cx="7920110" cy="500592"/>
          </a:xfrm>
          <a:prstGeom prst="rect">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a:solidFill>
                  <a:schemeClr val="tx1"/>
                </a:solidFill>
                <a:latin typeface="Times New Roman" panose="02020603050405020304" pitchFamily="18" charset="0"/>
                <a:cs typeface="Times New Roman" panose="02020603050405020304" pitchFamily="18" charset="0"/>
              </a:rPr>
              <a:t>1)  </a:t>
            </a:r>
            <a:r>
              <a:rPr lang="en-US" sz="18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Adding the A value and the B value.</a:t>
            </a:r>
            <a:endParaRPr lang="en-GB" dirty="0">
              <a:solidFill>
                <a:schemeClr val="tx1"/>
              </a:solidFill>
              <a:latin typeface="Times New Roman" panose="02020603050405020304" pitchFamily="18" charset="0"/>
              <a:cs typeface="Times New Roman" panose="02020603050405020304" pitchFamily="18" charset="0"/>
            </a:endParaRPr>
          </a:p>
        </p:txBody>
      </p:sp>
      <p:sp>
        <p:nvSpPr>
          <p:cNvPr id="6" name="Dikdörtgen 5">
            <a:extLst>
              <a:ext uri="{FF2B5EF4-FFF2-40B4-BE49-F238E27FC236}">
                <a16:creationId xmlns:a16="http://schemas.microsoft.com/office/drawing/2014/main" id="{536441B9-B988-4E33-BFBA-9B039B9950E9}"/>
              </a:ext>
            </a:extLst>
          </p:cNvPr>
          <p:cNvSpPr/>
          <p:nvPr/>
        </p:nvSpPr>
        <p:spPr>
          <a:xfrm>
            <a:off x="1800665" y="2768957"/>
            <a:ext cx="7920110" cy="500592"/>
          </a:xfrm>
          <a:prstGeom prst="rect">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a:solidFill>
                  <a:schemeClr val="tx1"/>
                </a:solidFill>
                <a:latin typeface="Times New Roman" panose="02020603050405020304" pitchFamily="18" charset="0"/>
                <a:cs typeface="Times New Roman" panose="02020603050405020304" pitchFamily="18" charset="0"/>
              </a:rPr>
              <a:t>2)  </a:t>
            </a:r>
            <a:r>
              <a:rPr lang="en-GB" dirty="0">
                <a:solidFill>
                  <a:schemeClr val="tx1"/>
                </a:solidFill>
                <a:latin typeface="Times New Roman" panose="02020603050405020304" pitchFamily="18" charset="0"/>
                <a:cs typeface="Times New Roman" panose="02020603050405020304" pitchFamily="18" charset="0"/>
              </a:rPr>
              <a:t>Adding – the – A – value – and – the – B – value</a:t>
            </a:r>
          </a:p>
        </p:txBody>
      </p:sp>
      <p:sp>
        <p:nvSpPr>
          <p:cNvPr id="7" name="Dikdörtgen 6">
            <a:extLst>
              <a:ext uri="{FF2B5EF4-FFF2-40B4-BE49-F238E27FC236}">
                <a16:creationId xmlns:a16="http://schemas.microsoft.com/office/drawing/2014/main" id="{5C329DC0-E345-4B6A-A337-F6C74F9D07EB}"/>
              </a:ext>
            </a:extLst>
          </p:cNvPr>
          <p:cNvSpPr/>
          <p:nvPr/>
        </p:nvSpPr>
        <p:spPr>
          <a:xfrm>
            <a:off x="1800665" y="3450051"/>
            <a:ext cx="7920110" cy="500592"/>
          </a:xfrm>
          <a:prstGeom prst="rect">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a:solidFill>
                  <a:schemeClr val="tx1"/>
                </a:solidFill>
                <a:latin typeface="Times New Roman" panose="02020603050405020304" pitchFamily="18" charset="0"/>
                <a:cs typeface="Times New Roman" panose="02020603050405020304" pitchFamily="18" charset="0"/>
              </a:rPr>
              <a:t>3)  </a:t>
            </a:r>
            <a:r>
              <a:rPr lang="nn-NO" dirty="0">
                <a:solidFill>
                  <a:schemeClr val="tx1"/>
                </a:solidFill>
                <a:latin typeface="Times New Roman" panose="02020603050405020304" pitchFamily="18" charset="0"/>
                <a:cs typeface="Times New Roman" panose="02020603050405020304" pitchFamily="18" charset="0"/>
              </a:rPr>
              <a:t>VBG – DT – NN – NN – CC – DT – NN – NN</a:t>
            </a:r>
            <a:endParaRPr lang="en-GB" dirty="0">
              <a:solidFill>
                <a:schemeClr val="tx1"/>
              </a:solidFill>
              <a:latin typeface="Times New Roman" panose="02020603050405020304" pitchFamily="18" charset="0"/>
              <a:cs typeface="Times New Roman" panose="02020603050405020304" pitchFamily="18" charset="0"/>
            </a:endParaRPr>
          </a:p>
        </p:txBody>
      </p:sp>
      <p:sp>
        <p:nvSpPr>
          <p:cNvPr id="8" name="Dikdörtgen 7">
            <a:extLst>
              <a:ext uri="{FF2B5EF4-FFF2-40B4-BE49-F238E27FC236}">
                <a16:creationId xmlns:a16="http://schemas.microsoft.com/office/drawing/2014/main" id="{B1201C95-938A-4056-936E-797E3D6503C5}"/>
              </a:ext>
            </a:extLst>
          </p:cNvPr>
          <p:cNvSpPr/>
          <p:nvPr/>
        </p:nvSpPr>
        <p:spPr>
          <a:xfrm>
            <a:off x="1800665" y="4131145"/>
            <a:ext cx="7920110" cy="500592"/>
          </a:xfrm>
          <a:prstGeom prst="rect">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a:solidFill>
                  <a:schemeClr val="tx1"/>
                </a:solidFill>
                <a:latin typeface="Times New Roman" panose="02020603050405020304" pitchFamily="18" charset="0"/>
                <a:cs typeface="Times New Roman" panose="02020603050405020304" pitchFamily="18" charset="0"/>
              </a:rPr>
              <a:t>4)  </a:t>
            </a:r>
            <a:r>
              <a:rPr lang="en-GB" dirty="0">
                <a:solidFill>
                  <a:schemeClr val="tx1"/>
                </a:solidFill>
                <a:latin typeface="Times New Roman" panose="02020603050405020304" pitchFamily="18" charset="0"/>
                <a:cs typeface="Times New Roman" panose="02020603050405020304" pitchFamily="18" charset="0"/>
              </a:rPr>
              <a:t>Add – the – A – value – and – the – B – value </a:t>
            </a:r>
          </a:p>
        </p:txBody>
      </p:sp>
      <p:sp>
        <p:nvSpPr>
          <p:cNvPr id="9" name="Dikdörtgen 8">
            <a:extLst>
              <a:ext uri="{FF2B5EF4-FFF2-40B4-BE49-F238E27FC236}">
                <a16:creationId xmlns:a16="http://schemas.microsoft.com/office/drawing/2014/main" id="{C4A7633F-C6CE-4307-AFD5-C668DE1CA342}"/>
              </a:ext>
            </a:extLst>
          </p:cNvPr>
          <p:cNvSpPr/>
          <p:nvPr/>
        </p:nvSpPr>
        <p:spPr>
          <a:xfrm>
            <a:off x="1800665" y="4817621"/>
            <a:ext cx="7920110" cy="500592"/>
          </a:xfrm>
          <a:prstGeom prst="rect">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a:solidFill>
                  <a:schemeClr val="tx1"/>
                </a:solidFill>
                <a:latin typeface="Times New Roman" panose="02020603050405020304" pitchFamily="18" charset="0"/>
                <a:cs typeface="Times New Roman" panose="02020603050405020304" pitchFamily="18" charset="0"/>
              </a:rPr>
              <a:t>5)  </a:t>
            </a:r>
            <a:r>
              <a:rPr lang="en-US" dirty="0">
                <a:solidFill>
                  <a:schemeClr val="tx1"/>
                </a:solidFill>
                <a:latin typeface="Times New Roman" panose="02020603050405020304" pitchFamily="18" charset="0"/>
                <a:cs typeface="Times New Roman" panose="02020603050405020304" pitchFamily="18" charset="0"/>
              </a:rPr>
              <a:t>Sum of * and * Module</a:t>
            </a:r>
          </a:p>
        </p:txBody>
      </p:sp>
      <p:sp>
        <p:nvSpPr>
          <p:cNvPr id="10" name="Dikdörtgen 9">
            <a:extLst>
              <a:ext uri="{FF2B5EF4-FFF2-40B4-BE49-F238E27FC236}">
                <a16:creationId xmlns:a16="http://schemas.microsoft.com/office/drawing/2014/main" id="{D7A5B543-C25F-4550-B2DC-A86B7911A189}"/>
              </a:ext>
            </a:extLst>
          </p:cNvPr>
          <p:cNvSpPr/>
          <p:nvPr/>
        </p:nvSpPr>
        <p:spPr>
          <a:xfrm>
            <a:off x="1800665" y="5504097"/>
            <a:ext cx="7920110" cy="500592"/>
          </a:xfrm>
          <a:prstGeom prst="rect">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dirty="0">
                <a:solidFill>
                  <a:schemeClr val="tx1"/>
                </a:solidFill>
                <a:latin typeface="Times New Roman" panose="02020603050405020304" pitchFamily="18" charset="0"/>
                <a:cs typeface="Times New Roman" panose="02020603050405020304" pitchFamily="18" charset="0"/>
              </a:rPr>
              <a:t>6)  </a:t>
            </a:r>
            <a:r>
              <a:rPr lang="en-GB" dirty="0">
                <a:solidFill>
                  <a:schemeClr val="tx1"/>
                </a:solidFill>
                <a:latin typeface="Times New Roman" panose="02020603050405020304" pitchFamily="18" charset="0"/>
                <a:cs typeface="Times New Roman" panose="02020603050405020304" pitchFamily="18" charset="0"/>
              </a:rPr>
              <a:t>Sum of A and B</a:t>
            </a:r>
            <a:r>
              <a:rPr lang="tr-TR" dirty="0">
                <a:solidFill>
                  <a:schemeClr val="tx1"/>
                </a:solidFill>
                <a:latin typeface="Times New Roman" panose="02020603050405020304" pitchFamily="18" charset="0"/>
                <a:cs typeface="Times New Roman" panose="02020603050405020304" pitchFamily="18" charset="0"/>
              </a:rPr>
              <a:t> </a:t>
            </a:r>
            <a:r>
              <a:rPr lang="tr-TR" dirty="0" err="1">
                <a:solidFill>
                  <a:schemeClr val="tx1"/>
                </a:solidFill>
                <a:latin typeface="Times New Roman" panose="02020603050405020304" pitchFamily="18" charset="0"/>
                <a:cs typeface="Times New Roman" panose="02020603050405020304" pitchFamily="18" charset="0"/>
              </a:rPr>
              <a:t>Module</a:t>
            </a:r>
            <a:endParaRPr lang="en-GB" dirty="0">
              <a:solidFill>
                <a:schemeClr val="tx1"/>
              </a:solidFill>
              <a:latin typeface="Times New Roman" panose="02020603050405020304" pitchFamily="18" charset="0"/>
              <a:cs typeface="Times New Roman" panose="02020603050405020304" pitchFamily="18" charset="0"/>
            </a:endParaRPr>
          </a:p>
        </p:txBody>
      </p:sp>
      <p:pic>
        <p:nvPicPr>
          <p:cNvPr id="11" name="Ses 10">
            <a:hlinkClick r:id="" action="ppaction://media"/>
            <a:extLst>
              <a:ext uri="{FF2B5EF4-FFF2-40B4-BE49-F238E27FC236}">
                <a16:creationId xmlns:a16="http://schemas.microsoft.com/office/drawing/2014/main" id="{BF97AB34-7C7E-4E6B-8121-19D20355A10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46806662"/>
      </p:ext>
    </p:extLst>
  </p:cSld>
  <p:clrMapOvr>
    <a:masterClrMapping/>
  </p:clrMapOvr>
  <mc:AlternateContent xmlns:mc="http://schemas.openxmlformats.org/markup-compatibility/2006" xmlns:p14="http://schemas.microsoft.com/office/powerpoint/2010/main">
    <mc:Choice Requires="p14">
      <p:transition spd="slow" p14:dur="2000" advTm="11527"/>
    </mc:Choice>
    <mc:Fallback xmlns="">
      <p:transition spd="slow" advTm="11527"/>
    </mc:Fallback>
  </mc:AlternateContent>
  <p:timing>
    <p:tnLst>
      <p:par>
        <p:cTn id="1" dur="indefinite" restart="never" nodeType="tmRoot">
          <p:childTnLst>
            <p:audio isNarration="1">
              <p:cMediaNode vol="80000" showWhenStopped="0">
                <p:cTn id="2" fill="hold" display="0">
                  <p:stCondLst>
                    <p:cond delay="indefinite"/>
                  </p:stCondLst>
                  <p:endCondLst>
                    <p:cond evt="onStopAudio" delay="0">
                      <p:tgtEl>
                        <p:sldTgt/>
                      </p:tgtEl>
                    </p:cond>
                  </p:endCondLst>
                </p:cTn>
                <p:tgtEl>
                  <p:spTgt spid="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85D7A4F7-7255-4102-B357-A887AA3BD8E6}"/>
              </a:ext>
            </a:extLst>
          </p:cNvPr>
          <p:cNvSpPr>
            <a:spLocks noGrp="1"/>
          </p:cNvSpPr>
          <p:nvPr>
            <p:ph sz="quarter" idx="13"/>
          </p:nvPr>
        </p:nvSpPr>
        <p:spPr>
          <a:xfrm>
            <a:off x="913774" y="1480743"/>
            <a:ext cx="10363826" cy="2968282"/>
          </a:xfrm>
        </p:spPr>
        <p:txBody>
          <a:bodyPr/>
          <a:lstStyle/>
          <a:p>
            <a:r>
              <a:rPr lang="tr-TR" cap="none" dirty="0">
                <a:latin typeface="Times New Roman" panose="02020603050405020304" pitchFamily="18" charset="0"/>
                <a:cs typeface="Times New Roman" panose="02020603050405020304" pitchFamily="18" charset="0"/>
              </a:rPr>
              <a:t>A</a:t>
            </a:r>
            <a:r>
              <a:rPr lang="en-US" cap="none" dirty="0">
                <a:latin typeface="Times New Roman" panose="02020603050405020304" pitchFamily="18" charset="0"/>
                <a:cs typeface="Times New Roman" panose="02020603050405020304" pitchFamily="18" charset="0"/>
              </a:rPr>
              <a:t> script language is used.</a:t>
            </a:r>
            <a:r>
              <a:rPr lang="tr-TR" cap="none" dirty="0">
                <a:latin typeface="Times New Roman" panose="02020603050405020304" pitchFamily="18" charset="0"/>
                <a:cs typeface="Times New Roman" panose="02020603050405020304" pitchFamily="18" charset="0"/>
              </a:rPr>
              <a:t> </a:t>
            </a:r>
            <a:r>
              <a:rPr lang="en-US" cap="none" dirty="0">
                <a:latin typeface="Times New Roman" panose="02020603050405020304" pitchFamily="18" charset="0"/>
                <a:cs typeface="Times New Roman" panose="02020603050405020304" pitchFamily="18" charset="0"/>
              </a:rPr>
              <a:t>Let’s call it </a:t>
            </a:r>
            <a:r>
              <a:rPr lang="en-US" cap="none" dirty="0" err="1">
                <a:latin typeface="Times New Roman" panose="02020603050405020304" pitchFamily="18" charset="0"/>
                <a:cs typeface="Times New Roman" panose="02020603050405020304" pitchFamily="18" charset="0"/>
              </a:rPr>
              <a:t>Robocode</a:t>
            </a:r>
            <a:r>
              <a:rPr lang="tr-TR" cap="none" dirty="0">
                <a:latin typeface="Times New Roman" panose="02020603050405020304" pitchFamily="18" charset="0"/>
                <a:cs typeface="Times New Roman" panose="02020603050405020304" pitchFamily="18" charset="0"/>
              </a:rPr>
              <a:t>.</a:t>
            </a:r>
            <a:endParaRPr lang="en-US" cap="none" dirty="0">
              <a:latin typeface="Times New Roman" panose="02020603050405020304" pitchFamily="18" charset="0"/>
              <a:cs typeface="Times New Roman" panose="02020603050405020304" pitchFamily="18" charset="0"/>
            </a:endParaRPr>
          </a:p>
          <a:p>
            <a:r>
              <a:rPr lang="en-US" cap="none" dirty="0" err="1">
                <a:latin typeface="Times New Roman" panose="02020603050405020304" pitchFamily="18" charset="0"/>
                <a:cs typeface="Times New Roman" panose="02020603050405020304" pitchFamily="18" charset="0"/>
              </a:rPr>
              <a:t>Robocode</a:t>
            </a:r>
            <a:r>
              <a:rPr lang="en-US" cap="none" dirty="0">
                <a:latin typeface="Times New Roman" panose="02020603050405020304" pitchFamily="18" charset="0"/>
                <a:cs typeface="Times New Roman" panose="02020603050405020304" pitchFamily="18" charset="0"/>
              </a:rPr>
              <a:t> adopts pattern matching approach. </a:t>
            </a:r>
          </a:p>
          <a:p>
            <a:r>
              <a:rPr lang="en-US" cap="none" dirty="0" err="1">
                <a:latin typeface="Times New Roman" panose="02020603050405020304" pitchFamily="18" charset="0"/>
                <a:cs typeface="Times New Roman" panose="02020603050405020304" pitchFamily="18" charset="0"/>
              </a:rPr>
              <a:t>Robocode</a:t>
            </a:r>
            <a:r>
              <a:rPr lang="en-US" cap="none" dirty="0">
                <a:latin typeface="Times New Roman" panose="02020603050405020304" pitchFamily="18" charset="0"/>
                <a:cs typeface="Times New Roman" panose="02020603050405020304" pitchFamily="18" charset="0"/>
              </a:rPr>
              <a:t> </a:t>
            </a:r>
            <a:r>
              <a:rPr lang="tr-TR" cap="none" dirty="0" err="1">
                <a:latin typeface="Times New Roman" panose="02020603050405020304" pitchFamily="18" charset="0"/>
                <a:cs typeface="Times New Roman" panose="02020603050405020304" pitchFamily="18" charset="0"/>
              </a:rPr>
              <a:t>structures</a:t>
            </a:r>
            <a:r>
              <a:rPr lang="en-US" cap="none" dirty="0">
                <a:latin typeface="Times New Roman" panose="02020603050405020304" pitchFamily="18" charset="0"/>
                <a:cs typeface="Times New Roman" panose="02020603050405020304" pitchFamily="18" charset="0"/>
              </a:rPr>
              <a:t>:</a:t>
            </a:r>
          </a:p>
          <a:p>
            <a:pPr lvl="1"/>
            <a:r>
              <a:rPr lang="en-US" cap="none" dirty="0">
                <a:latin typeface="Times New Roman" panose="02020603050405020304" pitchFamily="18" charset="0"/>
                <a:cs typeface="Times New Roman" panose="02020603050405020304" pitchFamily="18" charset="0"/>
              </a:rPr>
              <a:t>Defines: Defines knowledge about programming. For example «Access modifiers </a:t>
            </a:r>
            <a:r>
              <a:rPr lang="tr-TR" cap="none" dirty="0">
                <a:latin typeface="Times New Roman" panose="02020603050405020304" pitchFamily="18" charset="0"/>
                <a:cs typeface="Times New Roman" panose="02020603050405020304" pitchFamily="18" charset="0"/>
              </a:rPr>
              <a:t>can be</a:t>
            </a:r>
            <a:r>
              <a:rPr lang="en-US" cap="none" dirty="0">
                <a:latin typeface="Times New Roman" panose="02020603050405020304" pitchFamily="18" charset="0"/>
                <a:cs typeface="Times New Roman" panose="02020603050405020304" pitchFamily="18" charset="0"/>
              </a:rPr>
              <a:t> public, protected and private.»</a:t>
            </a:r>
          </a:p>
          <a:p>
            <a:pPr lvl="1"/>
            <a:r>
              <a:rPr lang="en-US" cap="none" dirty="0">
                <a:latin typeface="Times New Roman" panose="02020603050405020304" pitchFamily="18" charset="0"/>
                <a:cs typeface="Times New Roman" panose="02020603050405020304" pitchFamily="18" charset="0"/>
              </a:rPr>
              <a:t>Code Piece: Correspond</a:t>
            </a:r>
            <a:r>
              <a:rPr lang="tr-TR" cap="none" dirty="0">
                <a:latin typeface="Times New Roman" panose="02020603050405020304" pitchFamily="18" charset="0"/>
                <a:cs typeface="Times New Roman" panose="02020603050405020304" pitchFamily="18" charset="0"/>
              </a:rPr>
              <a:t>es</a:t>
            </a:r>
            <a:r>
              <a:rPr lang="en-GB" cap="none" dirty="0">
                <a:latin typeface="Times New Roman" panose="02020603050405020304" pitchFamily="18" charset="0"/>
                <a:cs typeface="Times New Roman" panose="02020603050405020304" pitchFamily="18" charset="0"/>
              </a:rPr>
              <a:t> to a piece of real code</a:t>
            </a:r>
            <a:r>
              <a:rPr lang="tr-TR" cap="none" dirty="0">
                <a:latin typeface="Times New Roman" panose="02020603050405020304" pitchFamily="18" charset="0"/>
                <a:cs typeface="Times New Roman" panose="02020603050405020304" pitchFamily="18" charset="0"/>
              </a:rPr>
              <a:t> as </a:t>
            </a:r>
            <a:r>
              <a:rPr lang="en-US" cap="none" dirty="0">
                <a:latin typeface="Times New Roman" panose="02020603050405020304" pitchFamily="18" charset="0"/>
                <a:cs typeface="Times New Roman" panose="02020603050405020304" pitchFamily="18" charset="0"/>
              </a:rPr>
              <a:t>text</a:t>
            </a:r>
          </a:p>
          <a:p>
            <a:pPr lvl="1"/>
            <a:r>
              <a:rPr lang="en-US" cap="none" dirty="0">
                <a:latin typeface="Times New Roman" panose="02020603050405020304" pitchFamily="18" charset="0"/>
                <a:cs typeface="Times New Roman" panose="02020603050405020304" pitchFamily="18" charset="0"/>
              </a:rPr>
              <a:t>Code Module:</a:t>
            </a:r>
            <a:r>
              <a:rPr lang="tr-TR" cap="none" dirty="0">
                <a:latin typeface="Times New Roman" panose="02020603050405020304" pitchFamily="18" charset="0"/>
                <a:cs typeface="Times New Roman" panose="02020603050405020304" pitchFamily="18" charset="0"/>
              </a:rPr>
              <a:t> </a:t>
            </a:r>
            <a:r>
              <a:rPr lang="en-US" cap="none" dirty="0">
                <a:latin typeface="Times New Roman" panose="02020603050405020304" pitchFamily="18" charset="0"/>
                <a:cs typeface="Times New Roman" panose="02020603050405020304" pitchFamily="18" charset="0"/>
              </a:rPr>
              <a:t>Contains code modules and code pieces</a:t>
            </a:r>
          </a:p>
        </p:txBody>
      </p:sp>
      <p:sp>
        <p:nvSpPr>
          <p:cNvPr id="4" name="Başlık 1">
            <a:extLst>
              <a:ext uri="{FF2B5EF4-FFF2-40B4-BE49-F238E27FC236}">
                <a16:creationId xmlns:a16="http://schemas.microsoft.com/office/drawing/2014/main" id="{69B8DF75-502A-4B0A-A01C-4EF4E5505BFC}"/>
              </a:ext>
            </a:extLst>
          </p:cNvPr>
          <p:cNvSpPr>
            <a:spLocks noGrp="1"/>
          </p:cNvSpPr>
          <p:nvPr>
            <p:ph type="title"/>
          </p:nvPr>
        </p:nvSpPr>
        <p:spPr>
          <a:xfrm>
            <a:off x="913774" y="381715"/>
            <a:ext cx="10364451" cy="886726"/>
          </a:xfrm>
        </p:spPr>
        <p:txBody>
          <a:bodyPr/>
          <a:lstStyle/>
          <a:p>
            <a:r>
              <a:rPr lang="en-US" dirty="0">
                <a:latin typeface="Times New Roman" panose="02020603050405020304" pitchFamily="18" charset="0"/>
                <a:cs typeface="Times New Roman" panose="02020603050405020304" pitchFamily="18" charset="0"/>
              </a:rPr>
              <a:t>Methodology</a:t>
            </a:r>
          </a:p>
        </p:txBody>
      </p:sp>
      <p:sp>
        <p:nvSpPr>
          <p:cNvPr id="5" name="Oval 4">
            <a:extLst>
              <a:ext uri="{FF2B5EF4-FFF2-40B4-BE49-F238E27FC236}">
                <a16:creationId xmlns:a16="http://schemas.microsoft.com/office/drawing/2014/main" id="{AADA6F04-CDD3-4FCB-9ACE-F21E8D60CCDA}"/>
              </a:ext>
            </a:extLst>
          </p:cNvPr>
          <p:cNvSpPr/>
          <p:nvPr/>
        </p:nvSpPr>
        <p:spPr>
          <a:xfrm>
            <a:off x="1674056" y="4743387"/>
            <a:ext cx="3165230" cy="1491175"/>
          </a:xfrm>
          <a:prstGeom prst="ellipse">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Code Module</a:t>
            </a:r>
          </a:p>
        </p:txBody>
      </p:sp>
      <p:sp>
        <p:nvSpPr>
          <p:cNvPr id="6" name="Ok: Sağ 5">
            <a:extLst>
              <a:ext uri="{FF2B5EF4-FFF2-40B4-BE49-F238E27FC236}">
                <a16:creationId xmlns:a16="http://schemas.microsoft.com/office/drawing/2014/main" id="{2C69867E-CC2D-410B-90D3-2F2B6A4ED732}"/>
              </a:ext>
            </a:extLst>
          </p:cNvPr>
          <p:cNvSpPr/>
          <p:nvPr/>
        </p:nvSpPr>
        <p:spPr>
          <a:xfrm>
            <a:off x="5078437" y="5190978"/>
            <a:ext cx="1448972" cy="675250"/>
          </a:xfrm>
          <a:prstGeom prst="rightArrow">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a:extLst>
              <a:ext uri="{FF2B5EF4-FFF2-40B4-BE49-F238E27FC236}">
                <a16:creationId xmlns:a16="http://schemas.microsoft.com/office/drawing/2014/main" id="{3507646F-AEED-4177-A91C-7560C1EB3D9A}"/>
              </a:ext>
            </a:extLst>
          </p:cNvPr>
          <p:cNvSpPr/>
          <p:nvPr/>
        </p:nvSpPr>
        <p:spPr>
          <a:xfrm>
            <a:off x="6766560" y="4743386"/>
            <a:ext cx="3165230" cy="1491175"/>
          </a:xfrm>
          <a:prstGeom prst="ellipse">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Real Code as Text</a:t>
            </a:r>
          </a:p>
        </p:txBody>
      </p:sp>
      <p:pic>
        <p:nvPicPr>
          <p:cNvPr id="8" name="Ses 7">
            <a:hlinkClick r:id="" action="ppaction://media"/>
            <a:extLst>
              <a:ext uri="{FF2B5EF4-FFF2-40B4-BE49-F238E27FC236}">
                <a16:creationId xmlns:a16="http://schemas.microsoft.com/office/drawing/2014/main" id="{06CAB75D-BD80-4B89-A0B9-FAE916544A4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500417210"/>
      </p:ext>
    </p:extLst>
  </p:cSld>
  <p:clrMapOvr>
    <a:masterClrMapping/>
  </p:clrMapOvr>
  <mc:AlternateContent xmlns:mc="http://schemas.openxmlformats.org/markup-compatibility/2006" xmlns:p14="http://schemas.microsoft.com/office/powerpoint/2010/main">
    <mc:Choice Requires="p14">
      <p:transition spd="slow" p14:dur="2000" advTm="186652"/>
    </mc:Choice>
    <mc:Fallback xmlns="">
      <p:transition spd="slow" advTm="186652"/>
    </mc:Fallback>
  </mc:AlternateContent>
  <p:timing>
    <p:tnLst>
      <p:par>
        <p:cTn id="1" dur="indefinite" restart="never" nodeType="tmRoot">
          <p:childTnLst>
            <p:audio isNarration="1">
              <p:cMediaNode vol="80000" showWhenStopped="0">
                <p:cTn id="2" fill="hold" display="0">
                  <p:stCondLst>
                    <p:cond delay="indefinite"/>
                  </p:stCondLst>
                  <p:endCondLst>
                    <p:cond evt="onStopAudio" delay="0">
                      <p:tgtEl>
                        <p:sldTgt/>
                      </p:tgtEl>
                    </p:cond>
                  </p:endCondLst>
                </p:cTn>
                <p:tgtEl>
                  <p:spTgt spid="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C128F573-FA07-4410-87F8-CB0E0AEE744E}"/>
              </a:ext>
            </a:extLst>
          </p:cNvPr>
          <p:cNvSpPr>
            <a:spLocks noGrp="1"/>
          </p:cNvSpPr>
          <p:nvPr>
            <p:ph sz="quarter" idx="13"/>
          </p:nvPr>
        </p:nvSpPr>
        <p:spPr>
          <a:xfrm>
            <a:off x="914086" y="1278278"/>
            <a:ext cx="10363826" cy="4159347"/>
          </a:xfrm>
        </p:spPr>
        <p:txBody>
          <a:bodyPr/>
          <a:lstStyle/>
          <a:p>
            <a:r>
              <a:rPr lang="tr-TR" cap="none" dirty="0" err="1">
                <a:latin typeface="Times New Roman" panose="02020603050405020304" pitchFamily="18" charset="0"/>
                <a:cs typeface="Times New Roman" panose="02020603050405020304" pitchFamily="18" charset="0"/>
              </a:rPr>
              <a:t>Robocode</a:t>
            </a:r>
            <a:r>
              <a:rPr lang="tr-TR" cap="none" dirty="0">
                <a:latin typeface="Times New Roman" panose="02020603050405020304" pitchFamily="18" charset="0"/>
                <a:cs typeface="Times New Roman" panose="02020603050405020304" pitchFamily="18" charset="0"/>
              </a:rPr>
              <a:t> </a:t>
            </a:r>
            <a:r>
              <a:rPr lang="tr-TR" cap="none" dirty="0" err="1">
                <a:latin typeface="Times New Roman" panose="02020603050405020304" pitchFamily="18" charset="0"/>
                <a:cs typeface="Times New Roman" panose="02020603050405020304" pitchFamily="18" charset="0"/>
              </a:rPr>
              <a:t>training</a:t>
            </a:r>
            <a:r>
              <a:rPr lang="tr-TR" cap="none" dirty="0">
                <a:latin typeface="Times New Roman" panose="02020603050405020304" pitchFamily="18" charset="0"/>
                <a:cs typeface="Times New Roman" panose="02020603050405020304" pitchFamily="18" charset="0"/>
              </a:rPr>
              <a:t> set </a:t>
            </a:r>
            <a:r>
              <a:rPr lang="tr-TR" cap="none" dirty="0" err="1">
                <a:latin typeface="Times New Roman" panose="02020603050405020304" pitchFamily="18" charset="0"/>
                <a:cs typeface="Times New Roman" panose="02020603050405020304" pitchFamily="18" charset="0"/>
              </a:rPr>
              <a:t>example</a:t>
            </a:r>
            <a:r>
              <a:rPr lang="tr-TR" cap="none" dirty="0">
                <a:latin typeface="Times New Roman" panose="02020603050405020304" pitchFamily="18" charset="0"/>
                <a:cs typeface="Times New Roman" panose="02020603050405020304" pitchFamily="18" charset="0"/>
              </a:rPr>
              <a:t>:</a:t>
            </a:r>
            <a:endParaRPr lang="en-GB" cap="none" dirty="0">
              <a:latin typeface="Times New Roman" panose="02020603050405020304" pitchFamily="18" charset="0"/>
              <a:cs typeface="Times New Roman" panose="02020603050405020304" pitchFamily="18" charset="0"/>
            </a:endParaRPr>
          </a:p>
        </p:txBody>
      </p:sp>
      <p:sp>
        <p:nvSpPr>
          <p:cNvPr id="4" name="Başlık 1">
            <a:extLst>
              <a:ext uri="{FF2B5EF4-FFF2-40B4-BE49-F238E27FC236}">
                <a16:creationId xmlns:a16="http://schemas.microsoft.com/office/drawing/2014/main" id="{22096A88-E010-4F57-8A4C-BE9E03670417}"/>
              </a:ext>
            </a:extLst>
          </p:cNvPr>
          <p:cNvSpPr>
            <a:spLocks noGrp="1"/>
          </p:cNvSpPr>
          <p:nvPr>
            <p:ph type="title"/>
          </p:nvPr>
        </p:nvSpPr>
        <p:spPr>
          <a:xfrm>
            <a:off x="913461" y="391552"/>
            <a:ext cx="10364451" cy="886726"/>
          </a:xfrm>
        </p:spPr>
        <p:txBody>
          <a:bodyPr/>
          <a:lstStyle/>
          <a:p>
            <a:r>
              <a:rPr lang="en-US" dirty="0">
                <a:latin typeface="Times New Roman" panose="02020603050405020304" pitchFamily="18" charset="0"/>
                <a:cs typeface="Times New Roman" panose="02020603050405020304" pitchFamily="18" charset="0"/>
              </a:rPr>
              <a:t>Methodology</a:t>
            </a:r>
          </a:p>
        </p:txBody>
      </p:sp>
      <p:sp>
        <p:nvSpPr>
          <p:cNvPr id="5" name="Dikdörtgen 4">
            <a:extLst>
              <a:ext uri="{FF2B5EF4-FFF2-40B4-BE49-F238E27FC236}">
                <a16:creationId xmlns:a16="http://schemas.microsoft.com/office/drawing/2014/main" id="{9D437215-B358-4B59-8BC3-36A1AC7B42D4}"/>
              </a:ext>
            </a:extLst>
          </p:cNvPr>
          <p:cNvSpPr/>
          <p:nvPr/>
        </p:nvSpPr>
        <p:spPr>
          <a:xfrm>
            <a:off x="1040070" y="1941342"/>
            <a:ext cx="2997357" cy="4159347"/>
          </a:xfrm>
          <a:prstGeom prst="rect">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400" dirty="0">
                <a:solidFill>
                  <a:schemeClr val="tx1"/>
                </a:solidFill>
                <a:latin typeface="Times New Roman" panose="02020603050405020304" pitchFamily="18" charset="0"/>
                <a:cs typeface="Times New Roman" panose="02020603050405020304" pitchFamily="18" charset="0"/>
              </a:rPr>
              <a:t>Definer : </a:t>
            </a:r>
            <a:r>
              <a:rPr lang="en-GB" sz="1400" dirty="0" err="1">
                <a:solidFill>
                  <a:schemeClr val="tx1"/>
                </a:solidFill>
                <a:latin typeface="Times New Roman" panose="02020603050405020304" pitchFamily="18" charset="0"/>
                <a:cs typeface="Times New Roman" panose="02020603050405020304" pitchFamily="18" charset="0"/>
              </a:rPr>
              <a:t>ProgrammingLanguage</a:t>
            </a:r>
            <a:endParaRPr lang="en-GB" sz="1400" dirty="0">
              <a:solidFill>
                <a:schemeClr val="tx1"/>
              </a:solidFill>
              <a:latin typeface="Times New Roman" panose="02020603050405020304" pitchFamily="18" charset="0"/>
              <a:cs typeface="Times New Roman" panose="02020603050405020304" pitchFamily="18" charset="0"/>
            </a:endParaRPr>
          </a:p>
          <a:p>
            <a:r>
              <a:rPr lang="en-GB" sz="1400" dirty="0">
                <a:solidFill>
                  <a:schemeClr val="tx1"/>
                </a:solidFill>
                <a:latin typeface="Times New Roman" panose="02020603050405020304" pitchFamily="18" charset="0"/>
                <a:cs typeface="Times New Roman" panose="02020603050405020304" pitchFamily="18" charset="0"/>
              </a:rPr>
              <a:t>{</a:t>
            </a:r>
          </a:p>
          <a:p>
            <a:r>
              <a:rPr lang="en-GB" sz="1400" dirty="0">
                <a:solidFill>
                  <a:schemeClr val="tx1"/>
                </a:solidFill>
                <a:latin typeface="Times New Roman" panose="02020603050405020304" pitchFamily="18" charset="0"/>
                <a:cs typeface="Times New Roman" panose="02020603050405020304" pitchFamily="18" charset="0"/>
              </a:rPr>
              <a:t>	-C#</a:t>
            </a:r>
          </a:p>
          <a:p>
            <a:r>
              <a:rPr lang="en-GB" sz="1400" dirty="0">
                <a:solidFill>
                  <a:schemeClr val="tx1"/>
                </a:solidFill>
                <a:latin typeface="Times New Roman" panose="02020603050405020304" pitchFamily="18" charset="0"/>
                <a:cs typeface="Times New Roman" panose="02020603050405020304" pitchFamily="18" charset="0"/>
              </a:rPr>
              <a:t>}</a:t>
            </a:r>
          </a:p>
          <a:p>
            <a:endParaRPr lang="en-GB" sz="1400" dirty="0">
              <a:solidFill>
                <a:schemeClr val="tx1"/>
              </a:solidFill>
              <a:latin typeface="Times New Roman" panose="02020603050405020304" pitchFamily="18" charset="0"/>
              <a:cs typeface="Times New Roman" panose="02020603050405020304" pitchFamily="18" charset="0"/>
            </a:endParaRPr>
          </a:p>
          <a:p>
            <a:r>
              <a:rPr lang="en-GB" sz="1400" dirty="0">
                <a:solidFill>
                  <a:schemeClr val="tx1"/>
                </a:solidFill>
                <a:latin typeface="Times New Roman" panose="02020603050405020304" pitchFamily="18" charset="0"/>
                <a:cs typeface="Times New Roman" panose="02020603050405020304" pitchFamily="18" charset="0"/>
              </a:rPr>
              <a:t>Definer : </a:t>
            </a:r>
            <a:r>
              <a:rPr lang="en-GB" sz="1400" dirty="0" err="1">
                <a:solidFill>
                  <a:schemeClr val="tx1"/>
                </a:solidFill>
                <a:latin typeface="Times New Roman" panose="02020603050405020304" pitchFamily="18" charset="0"/>
                <a:cs typeface="Times New Roman" panose="02020603050405020304" pitchFamily="18" charset="0"/>
              </a:rPr>
              <a:t>AccessModifier</a:t>
            </a:r>
            <a:endParaRPr lang="en-GB" sz="1400" dirty="0">
              <a:solidFill>
                <a:schemeClr val="tx1"/>
              </a:solidFill>
              <a:latin typeface="Times New Roman" panose="02020603050405020304" pitchFamily="18" charset="0"/>
              <a:cs typeface="Times New Roman" panose="02020603050405020304" pitchFamily="18" charset="0"/>
            </a:endParaRPr>
          </a:p>
          <a:p>
            <a:r>
              <a:rPr lang="en-GB" sz="1400" dirty="0">
                <a:solidFill>
                  <a:schemeClr val="tx1"/>
                </a:solidFill>
                <a:latin typeface="Times New Roman" panose="02020603050405020304" pitchFamily="18" charset="0"/>
                <a:cs typeface="Times New Roman" panose="02020603050405020304" pitchFamily="18" charset="0"/>
              </a:rPr>
              <a:t>{</a:t>
            </a:r>
          </a:p>
          <a:p>
            <a:r>
              <a:rPr lang="en-GB" sz="1400" dirty="0">
                <a:solidFill>
                  <a:schemeClr val="tx1"/>
                </a:solidFill>
                <a:latin typeface="Times New Roman" panose="02020603050405020304" pitchFamily="18" charset="0"/>
                <a:cs typeface="Times New Roman" panose="02020603050405020304" pitchFamily="18" charset="0"/>
              </a:rPr>
              <a:t>	-Public</a:t>
            </a:r>
          </a:p>
          <a:p>
            <a:r>
              <a:rPr lang="en-GB" sz="1400" dirty="0">
                <a:solidFill>
                  <a:schemeClr val="tx1"/>
                </a:solidFill>
                <a:latin typeface="Times New Roman" panose="02020603050405020304" pitchFamily="18" charset="0"/>
                <a:cs typeface="Times New Roman" panose="02020603050405020304" pitchFamily="18" charset="0"/>
              </a:rPr>
              <a:t>	-Inter</a:t>
            </a:r>
            <a:r>
              <a:rPr lang="tr-TR" sz="1400" dirty="0">
                <a:solidFill>
                  <a:schemeClr val="tx1"/>
                </a:solidFill>
                <a:latin typeface="Times New Roman" panose="02020603050405020304" pitchFamily="18" charset="0"/>
                <a:cs typeface="Times New Roman" panose="02020603050405020304" pitchFamily="18" charset="0"/>
              </a:rPr>
              <a:t>nal</a:t>
            </a:r>
            <a:endParaRPr lang="en-GB" sz="1400" dirty="0">
              <a:solidFill>
                <a:schemeClr val="tx1"/>
              </a:solidFill>
              <a:latin typeface="Times New Roman" panose="02020603050405020304" pitchFamily="18" charset="0"/>
              <a:cs typeface="Times New Roman" panose="02020603050405020304" pitchFamily="18" charset="0"/>
            </a:endParaRPr>
          </a:p>
          <a:p>
            <a:r>
              <a:rPr lang="en-GB" sz="1400" dirty="0">
                <a:solidFill>
                  <a:schemeClr val="tx1"/>
                </a:solidFill>
                <a:latin typeface="Times New Roman" panose="02020603050405020304" pitchFamily="18" charset="0"/>
                <a:cs typeface="Times New Roman" panose="02020603050405020304" pitchFamily="18" charset="0"/>
              </a:rPr>
              <a:t>	-Protected</a:t>
            </a:r>
          </a:p>
          <a:p>
            <a:r>
              <a:rPr lang="en-GB" sz="1400" dirty="0">
                <a:solidFill>
                  <a:schemeClr val="tx1"/>
                </a:solidFill>
                <a:latin typeface="Times New Roman" panose="02020603050405020304" pitchFamily="18" charset="0"/>
                <a:cs typeface="Times New Roman" panose="02020603050405020304" pitchFamily="18" charset="0"/>
              </a:rPr>
              <a:t>	-Private</a:t>
            </a:r>
          </a:p>
          <a:p>
            <a:r>
              <a:rPr lang="en-GB" sz="1400" dirty="0">
                <a:solidFill>
                  <a:schemeClr val="tx1"/>
                </a:solidFill>
                <a:latin typeface="Times New Roman" panose="02020603050405020304" pitchFamily="18" charset="0"/>
                <a:cs typeface="Times New Roman" panose="02020603050405020304" pitchFamily="18" charset="0"/>
              </a:rPr>
              <a:t>}</a:t>
            </a:r>
          </a:p>
          <a:p>
            <a:endParaRPr lang="en-GB" sz="1400" dirty="0">
              <a:solidFill>
                <a:schemeClr val="tx1"/>
              </a:solidFill>
              <a:latin typeface="Times New Roman" panose="02020603050405020304" pitchFamily="18" charset="0"/>
              <a:cs typeface="Times New Roman" panose="02020603050405020304" pitchFamily="18" charset="0"/>
            </a:endParaRPr>
          </a:p>
          <a:p>
            <a:r>
              <a:rPr lang="en-GB" sz="1400" dirty="0">
                <a:solidFill>
                  <a:schemeClr val="tx1"/>
                </a:solidFill>
                <a:latin typeface="Times New Roman" panose="02020603050405020304" pitchFamily="18" charset="0"/>
                <a:cs typeface="Times New Roman" panose="02020603050405020304" pitchFamily="18" charset="0"/>
              </a:rPr>
              <a:t>Definer : </a:t>
            </a:r>
            <a:r>
              <a:rPr lang="en-GB" sz="1400" dirty="0" err="1">
                <a:solidFill>
                  <a:schemeClr val="tx1"/>
                </a:solidFill>
                <a:latin typeface="Times New Roman" panose="02020603050405020304" pitchFamily="18" charset="0"/>
                <a:cs typeface="Times New Roman" panose="02020603050405020304" pitchFamily="18" charset="0"/>
              </a:rPr>
              <a:t>IsStatic</a:t>
            </a:r>
            <a:endParaRPr lang="en-GB" sz="1400" dirty="0">
              <a:solidFill>
                <a:schemeClr val="tx1"/>
              </a:solidFill>
              <a:latin typeface="Times New Roman" panose="02020603050405020304" pitchFamily="18" charset="0"/>
              <a:cs typeface="Times New Roman" panose="02020603050405020304" pitchFamily="18" charset="0"/>
            </a:endParaRPr>
          </a:p>
          <a:p>
            <a:r>
              <a:rPr lang="en-GB" sz="1400" dirty="0">
                <a:solidFill>
                  <a:schemeClr val="tx1"/>
                </a:solidFill>
                <a:latin typeface="Times New Roman" panose="02020603050405020304" pitchFamily="18" charset="0"/>
                <a:cs typeface="Times New Roman" panose="02020603050405020304" pitchFamily="18" charset="0"/>
              </a:rPr>
              <a:t>{</a:t>
            </a:r>
          </a:p>
          <a:p>
            <a:r>
              <a:rPr lang="en-GB" sz="1400" dirty="0">
                <a:solidFill>
                  <a:schemeClr val="tx1"/>
                </a:solidFill>
                <a:latin typeface="Times New Roman" panose="02020603050405020304" pitchFamily="18" charset="0"/>
                <a:cs typeface="Times New Roman" panose="02020603050405020304" pitchFamily="18" charset="0"/>
              </a:rPr>
              <a:t>	-</a:t>
            </a:r>
            <a:r>
              <a:rPr lang="en-GB" sz="1400" dirty="0" err="1">
                <a:solidFill>
                  <a:schemeClr val="tx1"/>
                </a:solidFill>
                <a:latin typeface="Times New Roman" panose="02020603050405020304" pitchFamily="18" charset="0"/>
                <a:cs typeface="Times New Roman" panose="02020603050405020304" pitchFamily="18" charset="0"/>
              </a:rPr>
              <a:t>NonStatic</a:t>
            </a:r>
            <a:endParaRPr lang="en-GB" sz="1400" dirty="0">
              <a:solidFill>
                <a:schemeClr val="tx1"/>
              </a:solidFill>
              <a:latin typeface="Times New Roman" panose="02020603050405020304" pitchFamily="18" charset="0"/>
              <a:cs typeface="Times New Roman" panose="02020603050405020304" pitchFamily="18" charset="0"/>
            </a:endParaRPr>
          </a:p>
          <a:p>
            <a:r>
              <a:rPr lang="en-GB" sz="1400" dirty="0">
                <a:solidFill>
                  <a:schemeClr val="tx1"/>
                </a:solidFill>
                <a:latin typeface="Times New Roman" panose="02020603050405020304" pitchFamily="18" charset="0"/>
                <a:cs typeface="Times New Roman" panose="02020603050405020304" pitchFamily="18" charset="0"/>
              </a:rPr>
              <a:t>	-Static</a:t>
            </a:r>
          </a:p>
          <a:p>
            <a:r>
              <a:rPr lang="en-GB" sz="1400" dirty="0">
                <a:solidFill>
                  <a:schemeClr val="tx1"/>
                </a:solidFill>
                <a:latin typeface="Times New Roman" panose="02020603050405020304" pitchFamily="18" charset="0"/>
                <a:cs typeface="Times New Roman" panose="02020603050405020304" pitchFamily="18" charset="0"/>
              </a:rPr>
              <a:t>}</a:t>
            </a:r>
          </a:p>
        </p:txBody>
      </p:sp>
      <p:pic>
        <p:nvPicPr>
          <p:cNvPr id="8" name="Ses 7">
            <a:hlinkClick r:id="" action="ppaction://media"/>
            <a:extLst>
              <a:ext uri="{FF2B5EF4-FFF2-40B4-BE49-F238E27FC236}">
                <a16:creationId xmlns:a16="http://schemas.microsoft.com/office/drawing/2014/main" id="{A0A48AB7-F8D1-43A1-B0D8-44E6E7861EF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711590719"/>
      </p:ext>
    </p:extLst>
  </p:cSld>
  <p:clrMapOvr>
    <a:masterClrMapping/>
  </p:clrMapOvr>
  <mc:AlternateContent xmlns:mc="http://schemas.openxmlformats.org/markup-compatibility/2006" xmlns:p14="http://schemas.microsoft.com/office/powerpoint/2010/main">
    <mc:Choice Requires="p14">
      <p:transition spd="slow" p14:dur="2000" advTm="10040"/>
    </mc:Choice>
    <mc:Fallback xmlns="">
      <p:transition spd="slow" advTm="10040"/>
    </mc:Fallback>
  </mc:AlternateContent>
  <p:timing>
    <p:tnLst>
      <p:par>
        <p:cTn id="1" dur="indefinite" restart="never" nodeType="tmRoot">
          <p:childTnLst>
            <p:audio isNarration="1">
              <p:cMediaNode vol="80000" showWhenStopped="0">
                <p:cTn id="2"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FD7C882C-5A0D-48D0-8716-983044851190}"/>
              </a:ext>
            </a:extLst>
          </p:cNvPr>
          <p:cNvSpPr/>
          <p:nvPr/>
        </p:nvSpPr>
        <p:spPr>
          <a:xfrm>
            <a:off x="449227" y="1092589"/>
            <a:ext cx="11526873" cy="2897945"/>
          </a:xfrm>
          <a:prstGeom prst="rect">
            <a:avLst/>
          </a:prstGeom>
          <a:solidFill>
            <a:schemeClr val="accent3">
              <a:lumMod val="60000"/>
              <a:lumOff val="40000"/>
            </a:schemeClr>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400" dirty="0">
                <a:solidFill>
                  <a:schemeClr val="tx1"/>
                </a:solidFill>
                <a:latin typeface="Times New Roman" panose="02020603050405020304" pitchFamily="18" charset="0"/>
                <a:cs typeface="Times New Roman" panose="02020603050405020304" pitchFamily="18" charset="0"/>
              </a:rPr>
              <a:t>C# Create @className Class Module</a:t>
            </a:r>
          </a:p>
          <a:p>
            <a:r>
              <a:rPr lang="en-GB" sz="1400" dirty="0">
                <a:solidFill>
                  <a:schemeClr val="tx1"/>
                </a:solidFill>
                <a:latin typeface="Times New Roman" panose="02020603050405020304" pitchFamily="18" charset="0"/>
                <a:cs typeface="Times New Roman" panose="02020603050405020304" pitchFamily="18" charset="0"/>
              </a:rPr>
              <a:t>{</a:t>
            </a:r>
          </a:p>
          <a:p>
            <a:r>
              <a:rPr lang="en-GB" sz="1400" dirty="0">
                <a:solidFill>
                  <a:schemeClr val="tx1"/>
                </a:solidFill>
                <a:latin typeface="Times New Roman" panose="02020603050405020304" pitchFamily="18" charset="0"/>
                <a:cs typeface="Times New Roman" panose="02020603050405020304" pitchFamily="18" charset="0"/>
              </a:rPr>
              <a:t>	Parameters: [</a:t>
            </a:r>
            <a:r>
              <a:rPr lang="en-GB" sz="1400" dirty="0" err="1">
                <a:solidFill>
                  <a:schemeClr val="tx1"/>
                </a:solidFill>
                <a:latin typeface="Times New Roman" panose="02020603050405020304" pitchFamily="18" charset="0"/>
                <a:cs typeface="Times New Roman" panose="02020603050405020304" pitchFamily="18" charset="0"/>
              </a:rPr>
              <a:t>AccessModifier</a:t>
            </a:r>
            <a:r>
              <a:rPr lang="en-GB" sz="1400" dirty="0">
                <a:solidFill>
                  <a:schemeClr val="tx1"/>
                </a:solidFill>
                <a:latin typeface="Times New Roman" panose="02020603050405020304" pitchFamily="18" charset="0"/>
                <a:cs typeface="Times New Roman" panose="02020603050405020304" pitchFamily="18" charset="0"/>
              </a:rPr>
              <a:t> </a:t>
            </a:r>
            <a:r>
              <a:rPr lang="en-GB" sz="1400" dirty="0" err="1">
                <a:solidFill>
                  <a:schemeClr val="tx1"/>
                </a:solidFill>
                <a:latin typeface="Times New Roman" panose="02020603050405020304" pitchFamily="18" charset="0"/>
                <a:cs typeface="Times New Roman" panose="02020603050405020304" pitchFamily="18" charset="0"/>
              </a:rPr>
              <a:t>accessModifier</a:t>
            </a:r>
            <a:r>
              <a:rPr lang="en-GB" sz="1400" dirty="0">
                <a:solidFill>
                  <a:schemeClr val="tx1"/>
                </a:solidFill>
                <a:latin typeface="Times New Roman" panose="02020603050405020304" pitchFamily="18" charset="0"/>
                <a:cs typeface="Times New Roman" panose="02020603050405020304" pitchFamily="18" charset="0"/>
              </a:rPr>
              <a:t>, </a:t>
            </a:r>
            <a:r>
              <a:rPr lang="en-GB" sz="1400" dirty="0" err="1">
                <a:solidFill>
                  <a:schemeClr val="tx1"/>
                </a:solidFill>
                <a:latin typeface="Times New Roman" panose="02020603050405020304" pitchFamily="18" charset="0"/>
                <a:cs typeface="Times New Roman" panose="02020603050405020304" pitchFamily="18" charset="0"/>
              </a:rPr>
              <a:t>IsStatic</a:t>
            </a:r>
            <a:r>
              <a:rPr lang="en-GB" sz="1400" dirty="0">
                <a:solidFill>
                  <a:schemeClr val="tx1"/>
                </a:solidFill>
                <a:latin typeface="Times New Roman" panose="02020603050405020304" pitchFamily="18" charset="0"/>
                <a:cs typeface="Times New Roman" panose="02020603050405020304" pitchFamily="18" charset="0"/>
              </a:rPr>
              <a:t> </a:t>
            </a:r>
            <a:r>
              <a:rPr lang="en-GB" sz="1400" dirty="0" err="1">
                <a:solidFill>
                  <a:schemeClr val="tx1"/>
                </a:solidFill>
                <a:latin typeface="Times New Roman" panose="02020603050405020304" pitchFamily="18" charset="0"/>
                <a:cs typeface="Times New Roman" panose="02020603050405020304" pitchFamily="18" charset="0"/>
              </a:rPr>
              <a:t>isStatic</a:t>
            </a:r>
            <a:r>
              <a:rPr lang="en-GB" sz="1400" dirty="0">
                <a:solidFill>
                  <a:schemeClr val="tx1"/>
                </a:solidFill>
                <a:latin typeface="Times New Roman" panose="02020603050405020304" pitchFamily="18" charset="0"/>
                <a:cs typeface="Times New Roman" panose="02020603050405020304" pitchFamily="18" charset="0"/>
              </a:rPr>
              <a:t>, node[] </a:t>
            </a:r>
            <a:r>
              <a:rPr lang="en-GB" sz="1400" dirty="0" err="1">
                <a:solidFill>
                  <a:schemeClr val="tx1"/>
                </a:solidFill>
                <a:latin typeface="Times New Roman" panose="02020603050405020304" pitchFamily="18" charset="0"/>
                <a:cs typeface="Times New Roman" panose="02020603050405020304" pitchFamily="18" charset="0"/>
              </a:rPr>
              <a:t>classContent</a:t>
            </a:r>
            <a:r>
              <a:rPr lang="en-GB" sz="1400" dirty="0">
                <a:solidFill>
                  <a:schemeClr val="tx1"/>
                </a:solidFill>
                <a:latin typeface="Times New Roman" panose="02020603050405020304" pitchFamily="18" charset="0"/>
                <a:cs typeface="Times New Roman" panose="02020603050405020304" pitchFamily="18" charset="0"/>
              </a:rPr>
              <a:t>]</a:t>
            </a:r>
          </a:p>
          <a:p>
            <a:r>
              <a:rPr lang="en-GB" sz="1400" dirty="0">
                <a:solidFill>
                  <a:schemeClr val="tx1"/>
                </a:solidFill>
                <a:latin typeface="Times New Roman" panose="02020603050405020304" pitchFamily="18" charset="0"/>
                <a:cs typeface="Times New Roman" panose="02020603050405020304" pitchFamily="18" charset="0"/>
              </a:rPr>
              <a:t>	Contents: [&lt;C# Code Piece 1&gt;(</a:t>
            </a:r>
            <a:r>
              <a:rPr lang="en-GB" sz="1400" dirty="0" err="1">
                <a:solidFill>
                  <a:schemeClr val="tx1"/>
                </a:solidFill>
                <a:latin typeface="Times New Roman" panose="02020603050405020304" pitchFamily="18" charset="0"/>
                <a:cs typeface="Times New Roman" panose="02020603050405020304" pitchFamily="18" charset="0"/>
              </a:rPr>
              <a:t>className</a:t>
            </a:r>
            <a:r>
              <a:rPr lang="en-GB" sz="1400" dirty="0">
                <a:solidFill>
                  <a:schemeClr val="tx1"/>
                </a:solidFill>
                <a:latin typeface="Times New Roman" panose="02020603050405020304" pitchFamily="18" charset="0"/>
                <a:cs typeface="Times New Roman" panose="02020603050405020304" pitchFamily="18" charset="0"/>
              </a:rPr>
              <a:t>, </a:t>
            </a:r>
            <a:r>
              <a:rPr lang="en-GB" sz="1400" dirty="0" err="1">
                <a:solidFill>
                  <a:schemeClr val="tx1"/>
                </a:solidFill>
                <a:latin typeface="Times New Roman" panose="02020603050405020304" pitchFamily="18" charset="0"/>
                <a:cs typeface="Times New Roman" panose="02020603050405020304" pitchFamily="18" charset="0"/>
              </a:rPr>
              <a:t>accessModifier</a:t>
            </a:r>
            <a:r>
              <a:rPr lang="en-GB" sz="1400" dirty="0">
                <a:solidFill>
                  <a:schemeClr val="tx1"/>
                </a:solidFill>
                <a:latin typeface="Times New Roman" panose="02020603050405020304" pitchFamily="18" charset="0"/>
                <a:cs typeface="Times New Roman" panose="02020603050405020304" pitchFamily="18" charset="0"/>
              </a:rPr>
              <a:t>, </a:t>
            </a:r>
            <a:r>
              <a:rPr lang="en-GB" sz="1400" dirty="0" err="1">
                <a:solidFill>
                  <a:schemeClr val="tx1"/>
                </a:solidFill>
                <a:latin typeface="Times New Roman" panose="02020603050405020304" pitchFamily="18" charset="0"/>
                <a:cs typeface="Times New Roman" panose="02020603050405020304" pitchFamily="18" charset="0"/>
              </a:rPr>
              <a:t>isStatic</a:t>
            </a:r>
            <a:r>
              <a:rPr lang="en-GB" sz="1400" dirty="0">
                <a:solidFill>
                  <a:schemeClr val="tx1"/>
                </a:solidFill>
                <a:latin typeface="Times New Roman" panose="02020603050405020304" pitchFamily="18" charset="0"/>
                <a:cs typeface="Times New Roman" panose="02020603050405020304" pitchFamily="18" charset="0"/>
              </a:rPr>
              <a:t>); [&lt;content&gt;(); for content in </a:t>
            </a:r>
            <a:r>
              <a:rPr lang="en-GB" sz="1400" dirty="0" err="1">
                <a:solidFill>
                  <a:schemeClr val="tx1"/>
                </a:solidFill>
                <a:latin typeface="Times New Roman" panose="02020603050405020304" pitchFamily="18" charset="0"/>
                <a:cs typeface="Times New Roman" panose="02020603050405020304" pitchFamily="18" charset="0"/>
              </a:rPr>
              <a:t>classContent</a:t>
            </a:r>
            <a:r>
              <a:rPr lang="en-GB" sz="1400" dirty="0">
                <a:solidFill>
                  <a:schemeClr val="tx1"/>
                </a:solidFill>
                <a:latin typeface="Times New Roman" panose="02020603050405020304" pitchFamily="18" charset="0"/>
                <a:cs typeface="Times New Roman" panose="02020603050405020304" pitchFamily="18" charset="0"/>
              </a:rPr>
              <a:t>]; &lt;C# Code Piece 2&gt;();]</a:t>
            </a:r>
          </a:p>
          <a:p>
            <a:r>
              <a:rPr lang="en-GB" sz="1400" dirty="0">
                <a:solidFill>
                  <a:schemeClr val="tx1"/>
                </a:solidFill>
                <a:latin typeface="Times New Roman" panose="02020603050405020304" pitchFamily="18" charset="0"/>
                <a:cs typeface="Times New Roman" panose="02020603050405020304" pitchFamily="18" charset="0"/>
              </a:rPr>
              <a:t>}</a:t>
            </a:r>
          </a:p>
          <a:p>
            <a:endParaRPr lang="en-GB" sz="1400" dirty="0">
              <a:solidFill>
                <a:schemeClr val="tx1"/>
              </a:solidFill>
              <a:latin typeface="Times New Roman" panose="02020603050405020304" pitchFamily="18" charset="0"/>
              <a:cs typeface="Times New Roman" panose="02020603050405020304" pitchFamily="18" charset="0"/>
            </a:endParaRPr>
          </a:p>
          <a:p>
            <a:r>
              <a:rPr lang="en-GB" sz="1400" dirty="0">
                <a:solidFill>
                  <a:schemeClr val="tx1"/>
                </a:solidFill>
                <a:latin typeface="Times New Roman" panose="02020603050405020304" pitchFamily="18" charset="0"/>
                <a:cs typeface="Times New Roman" panose="02020603050405020304" pitchFamily="18" charset="0"/>
              </a:rPr>
              <a:t>C# Create @methodName Method Module</a:t>
            </a:r>
          </a:p>
          <a:p>
            <a:r>
              <a:rPr lang="en-GB" sz="1400" dirty="0">
                <a:solidFill>
                  <a:schemeClr val="tx1"/>
                </a:solidFill>
                <a:latin typeface="Times New Roman" panose="02020603050405020304" pitchFamily="18" charset="0"/>
                <a:cs typeface="Times New Roman" panose="02020603050405020304" pitchFamily="18" charset="0"/>
              </a:rPr>
              <a:t>{</a:t>
            </a:r>
          </a:p>
          <a:p>
            <a:r>
              <a:rPr lang="en-GB" sz="1400" dirty="0">
                <a:solidFill>
                  <a:schemeClr val="tx1"/>
                </a:solidFill>
                <a:latin typeface="Times New Roman" panose="02020603050405020304" pitchFamily="18" charset="0"/>
                <a:cs typeface="Times New Roman" panose="02020603050405020304" pitchFamily="18" charset="0"/>
              </a:rPr>
              <a:t>	Parameters: [</a:t>
            </a:r>
            <a:r>
              <a:rPr lang="en-GB" sz="1400" dirty="0" err="1">
                <a:solidFill>
                  <a:schemeClr val="tx1"/>
                </a:solidFill>
                <a:latin typeface="Times New Roman" panose="02020603050405020304" pitchFamily="18" charset="0"/>
                <a:cs typeface="Times New Roman" panose="02020603050405020304" pitchFamily="18" charset="0"/>
              </a:rPr>
              <a:t>AccessModifier</a:t>
            </a:r>
            <a:r>
              <a:rPr lang="en-GB" sz="1400" dirty="0">
                <a:solidFill>
                  <a:schemeClr val="tx1"/>
                </a:solidFill>
                <a:latin typeface="Times New Roman" panose="02020603050405020304" pitchFamily="18" charset="0"/>
                <a:cs typeface="Times New Roman" panose="02020603050405020304" pitchFamily="18" charset="0"/>
              </a:rPr>
              <a:t> </a:t>
            </a:r>
            <a:r>
              <a:rPr lang="en-GB" sz="1400" dirty="0" err="1">
                <a:solidFill>
                  <a:schemeClr val="tx1"/>
                </a:solidFill>
                <a:latin typeface="Times New Roman" panose="02020603050405020304" pitchFamily="18" charset="0"/>
                <a:cs typeface="Times New Roman" panose="02020603050405020304" pitchFamily="18" charset="0"/>
              </a:rPr>
              <a:t>accessModifier</a:t>
            </a:r>
            <a:r>
              <a:rPr lang="en-GB" sz="1400" dirty="0">
                <a:solidFill>
                  <a:schemeClr val="tx1"/>
                </a:solidFill>
                <a:latin typeface="Times New Roman" panose="02020603050405020304" pitchFamily="18" charset="0"/>
                <a:cs typeface="Times New Roman" panose="02020603050405020304" pitchFamily="18" charset="0"/>
              </a:rPr>
              <a:t>, </a:t>
            </a:r>
            <a:r>
              <a:rPr lang="en-GB" sz="1400" dirty="0" err="1">
                <a:solidFill>
                  <a:schemeClr val="tx1"/>
                </a:solidFill>
                <a:latin typeface="Times New Roman" panose="02020603050405020304" pitchFamily="18" charset="0"/>
                <a:cs typeface="Times New Roman" panose="02020603050405020304" pitchFamily="18" charset="0"/>
              </a:rPr>
              <a:t>IsStatic</a:t>
            </a:r>
            <a:r>
              <a:rPr lang="en-GB" sz="1400" dirty="0">
                <a:solidFill>
                  <a:schemeClr val="tx1"/>
                </a:solidFill>
                <a:latin typeface="Times New Roman" panose="02020603050405020304" pitchFamily="18" charset="0"/>
                <a:cs typeface="Times New Roman" panose="02020603050405020304" pitchFamily="18" charset="0"/>
              </a:rPr>
              <a:t> </a:t>
            </a:r>
            <a:r>
              <a:rPr lang="en-GB" sz="1400" dirty="0" err="1">
                <a:solidFill>
                  <a:schemeClr val="tx1"/>
                </a:solidFill>
                <a:latin typeface="Times New Roman" panose="02020603050405020304" pitchFamily="18" charset="0"/>
                <a:cs typeface="Times New Roman" panose="02020603050405020304" pitchFamily="18" charset="0"/>
              </a:rPr>
              <a:t>isStatic</a:t>
            </a:r>
            <a:r>
              <a:rPr lang="en-GB" sz="1400" dirty="0">
                <a:solidFill>
                  <a:schemeClr val="tx1"/>
                </a:solidFill>
                <a:latin typeface="Times New Roman" panose="02020603050405020304" pitchFamily="18" charset="0"/>
                <a:cs typeface="Times New Roman" panose="02020603050405020304" pitchFamily="18" charset="0"/>
              </a:rPr>
              <a:t>, string </a:t>
            </a:r>
            <a:r>
              <a:rPr lang="en-GB" sz="1400" dirty="0" err="1">
                <a:solidFill>
                  <a:schemeClr val="tx1"/>
                </a:solidFill>
                <a:latin typeface="Times New Roman" panose="02020603050405020304" pitchFamily="18" charset="0"/>
                <a:cs typeface="Times New Roman" panose="02020603050405020304" pitchFamily="18" charset="0"/>
              </a:rPr>
              <a:t>returnType</a:t>
            </a:r>
            <a:r>
              <a:rPr lang="en-GB" sz="1400" dirty="0">
                <a:solidFill>
                  <a:schemeClr val="tx1"/>
                </a:solidFill>
                <a:latin typeface="Times New Roman" panose="02020603050405020304" pitchFamily="18" charset="0"/>
                <a:cs typeface="Times New Roman" panose="02020603050405020304" pitchFamily="18" charset="0"/>
              </a:rPr>
              <a:t>, node[] </a:t>
            </a:r>
            <a:r>
              <a:rPr lang="en-GB" sz="1400" dirty="0" err="1">
                <a:solidFill>
                  <a:schemeClr val="tx1"/>
                </a:solidFill>
                <a:latin typeface="Times New Roman" panose="02020603050405020304" pitchFamily="18" charset="0"/>
                <a:cs typeface="Times New Roman" panose="02020603050405020304" pitchFamily="18" charset="0"/>
              </a:rPr>
              <a:t>methodContent</a:t>
            </a:r>
            <a:r>
              <a:rPr lang="en-GB" sz="1400" dirty="0">
                <a:solidFill>
                  <a:schemeClr val="tx1"/>
                </a:solidFill>
                <a:latin typeface="Times New Roman" panose="02020603050405020304" pitchFamily="18" charset="0"/>
                <a:cs typeface="Times New Roman" panose="02020603050405020304" pitchFamily="18" charset="0"/>
              </a:rPr>
              <a:t>]</a:t>
            </a:r>
          </a:p>
          <a:p>
            <a:r>
              <a:rPr lang="en-GB" sz="1400" dirty="0">
                <a:solidFill>
                  <a:schemeClr val="tx1"/>
                </a:solidFill>
                <a:latin typeface="Times New Roman" panose="02020603050405020304" pitchFamily="18" charset="0"/>
                <a:cs typeface="Times New Roman" panose="02020603050405020304" pitchFamily="18" charset="0"/>
              </a:rPr>
              <a:t>	Contents: [&lt;C# Code Piece 3&gt;(</a:t>
            </a:r>
            <a:r>
              <a:rPr lang="en-GB" sz="1400" dirty="0" err="1">
                <a:solidFill>
                  <a:schemeClr val="tx1"/>
                </a:solidFill>
                <a:latin typeface="Times New Roman" panose="02020603050405020304" pitchFamily="18" charset="0"/>
                <a:cs typeface="Times New Roman" panose="02020603050405020304" pitchFamily="18" charset="0"/>
              </a:rPr>
              <a:t>methodName</a:t>
            </a:r>
            <a:r>
              <a:rPr lang="en-GB" sz="1400" dirty="0">
                <a:solidFill>
                  <a:schemeClr val="tx1"/>
                </a:solidFill>
                <a:latin typeface="Times New Roman" panose="02020603050405020304" pitchFamily="18" charset="0"/>
                <a:cs typeface="Times New Roman" panose="02020603050405020304" pitchFamily="18" charset="0"/>
              </a:rPr>
              <a:t>, </a:t>
            </a:r>
            <a:r>
              <a:rPr lang="en-GB" sz="1400" dirty="0" err="1">
                <a:solidFill>
                  <a:schemeClr val="tx1"/>
                </a:solidFill>
                <a:latin typeface="Times New Roman" panose="02020603050405020304" pitchFamily="18" charset="0"/>
                <a:cs typeface="Times New Roman" panose="02020603050405020304" pitchFamily="18" charset="0"/>
              </a:rPr>
              <a:t>accessModifier</a:t>
            </a:r>
            <a:r>
              <a:rPr lang="en-GB" sz="1400" dirty="0">
                <a:solidFill>
                  <a:schemeClr val="tx1"/>
                </a:solidFill>
                <a:latin typeface="Times New Roman" panose="02020603050405020304" pitchFamily="18" charset="0"/>
                <a:cs typeface="Times New Roman" panose="02020603050405020304" pitchFamily="18" charset="0"/>
              </a:rPr>
              <a:t>, </a:t>
            </a:r>
            <a:r>
              <a:rPr lang="en-GB" sz="1400" dirty="0" err="1">
                <a:solidFill>
                  <a:schemeClr val="tx1"/>
                </a:solidFill>
                <a:latin typeface="Times New Roman" panose="02020603050405020304" pitchFamily="18" charset="0"/>
                <a:cs typeface="Times New Roman" panose="02020603050405020304" pitchFamily="18" charset="0"/>
              </a:rPr>
              <a:t>isStatic</a:t>
            </a:r>
            <a:r>
              <a:rPr lang="en-GB" sz="1400" dirty="0">
                <a:solidFill>
                  <a:schemeClr val="tx1"/>
                </a:solidFill>
                <a:latin typeface="Times New Roman" panose="02020603050405020304" pitchFamily="18" charset="0"/>
                <a:cs typeface="Times New Roman" panose="02020603050405020304" pitchFamily="18" charset="0"/>
              </a:rPr>
              <a:t>, </a:t>
            </a:r>
            <a:r>
              <a:rPr lang="en-GB" sz="1400" dirty="0" err="1">
                <a:solidFill>
                  <a:schemeClr val="tx1"/>
                </a:solidFill>
                <a:latin typeface="Times New Roman" panose="02020603050405020304" pitchFamily="18" charset="0"/>
                <a:cs typeface="Times New Roman" panose="02020603050405020304" pitchFamily="18" charset="0"/>
              </a:rPr>
              <a:t>returnType</a:t>
            </a:r>
            <a:r>
              <a:rPr lang="en-GB" sz="1400" dirty="0">
                <a:solidFill>
                  <a:schemeClr val="tx1"/>
                </a:solidFill>
                <a:latin typeface="Times New Roman" panose="02020603050405020304" pitchFamily="18" charset="0"/>
                <a:cs typeface="Times New Roman" panose="02020603050405020304" pitchFamily="18" charset="0"/>
              </a:rPr>
              <a:t>); [&lt;content&gt;(); for content in </a:t>
            </a:r>
            <a:r>
              <a:rPr lang="en-GB" sz="1400" dirty="0" err="1">
                <a:solidFill>
                  <a:schemeClr val="tx1"/>
                </a:solidFill>
                <a:latin typeface="Times New Roman" panose="02020603050405020304" pitchFamily="18" charset="0"/>
                <a:cs typeface="Times New Roman" panose="02020603050405020304" pitchFamily="18" charset="0"/>
              </a:rPr>
              <a:t>methodContent</a:t>
            </a:r>
            <a:r>
              <a:rPr lang="en-GB" sz="1400" dirty="0">
                <a:solidFill>
                  <a:schemeClr val="tx1"/>
                </a:solidFill>
                <a:latin typeface="Times New Roman" panose="02020603050405020304" pitchFamily="18" charset="0"/>
                <a:cs typeface="Times New Roman" panose="02020603050405020304" pitchFamily="18" charset="0"/>
              </a:rPr>
              <a:t>]; &lt;C# Code Piece 2&gt;();]</a:t>
            </a:r>
          </a:p>
          <a:p>
            <a:r>
              <a:rPr lang="en-GB" sz="1400" dirty="0">
                <a:solidFill>
                  <a:schemeClr val="tx1"/>
                </a:solidFill>
                <a:latin typeface="Times New Roman" panose="02020603050405020304" pitchFamily="18" charset="0"/>
                <a:cs typeface="Times New Roman" panose="02020603050405020304" pitchFamily="18" charset="0"/>
              </a:rPr>
              <a:t>}</a:t>
            </a:r>
          </a:p>
        </p:txBody>
      </p:sp>
      <p:sp>
        <p:nvSpPr>
          <p:cNvPr id="5" name="Başlık 1">
            <a:extLst>
              <a:ext uri="{FF2B5EF4-FFF2-40B4-BE49-F238E27FC236}">
                <a16:creationId xmlns:a16="http://schemas.microsoft.com/office/drawing/2014/main" id="{18B12605-3662-4F26-9822-6C6B167EF4CA}"/>
              </a:ext>
            </a:extLst>
          </p:cNvPr>
          <p:cNvSpPr>
            <a:spLocks noGrp="1"/>
          </p:cNvSpPr>
          <p:nvPr>
            <p:ph type="title"/>
          </p:nvPr>
        </p:nvSpPr>
        <p:spPr>
          <a:xfrm>
            <a:off x="914086" y="205863"/>
            <a:ext cx="10364451" cy="886726"/>
          </a:xfrm>
        </p:spPr>
        <p:txBody>
          <a:bodyPr/>
          <a:lstStyle/>
          <a:p>
            <a:r>
              <a:rPr lang="en-US" dirty="0">
                <a:latin typeface="Times New Roman" panose="02020603050405020304" pitchFamily="18" charset="0"/>
                <a:cs typeface="Times New Roman" panose="02020603050405020304" pitchFamily="18" charset="0"/>
              </a:rPr>
              <a:t>Methodology</a:t>
            </a:r>
          </a:p>
        </p:txBody>
      </p:sp>
      <p:sp>
        <p:nvSpPr>
          <p:cNvPr id="6" name="Dikdörtgen 5">
            <a:extLst>
              <a:ext uri="{FF2B5EF4-FFF2-40B4-BE49-F238E27FC236}">
                <a16:creationId xmlns:a16="http://schemas.microsoft.com/office/drawing/2014/main" id="{9F033BE2-953E-447C-B996-E14BAFFF1A58}"/>
              </a:ext>
            </a:extLst>
          </p:cNvPr>
          <p:cNvSpPr/>
          <p:nvPr/>
        </p:nvSpPr>
        <p:spPr>
          <a:xfrm>
            <a:off x="449227" y="4176223"/>
            <a:ext cx="5374797" cy="2475914"/>
          </a:xfrm>
          <a:prstGeom prst="rect">
            <a:avLst/>
          </a:prstGeom>
          <a:solidFill>
            <a:schemeClr val="bg2">
              <a:lumMod val="60000"/>
              <a:lumOff val="4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400" dirty="0">
                <a:solidFill>
                  <a:schemeClr val="tx1"/>
                </a:solidFill>
                <a:latin typeface="Times New Roman" panose="02020603050405020304" pitchFamily="18" charset="0"/>
                <a:cs typeface="Times New Roman" panose="02020603050405020304" pitchFamily="18" charset="0"/>
              </a:rPr>
              <a:t>C# Code Piece 1</a:t>
            </a:r>
          </a:p>
          <a:p>
            <a:r>
              <a:rPr lang="en-GB" sz="1400" dirty="0">
                <a:solidFill>
                  <a:schemeClr val="tx1"/>
                </a:solidFill>
                <a:latin typeface="Times New Roman" panose="02020603050405020304" pitchFamily="18" charset="0"/>
                <a:cs typeface="Times New Roman" panose="02020603050405020304" pitchFamily="18" charset="0"/>
              </a:rPr>
              <a:t>{</a:t>
            </a:r>
          </a:p>
          <a:p>
            <a:r>
              <a:rPr lang="en-GB" sz="1400" dirty="0">
                <a:solidFill>
                  <a:schemeClr val="tx1"/>
                </a:solidFill>
                <a:latin typeface="Times New Roman" panose="02020603050405020304" pitchFamily="18" charset="0"/>
                <a:cs typeface="Times New Roman" panose="02020603050405020304" pitchFamily="18" charset="0"/>
              </a:rPr>
              <a:t>	Parameters: [</a:t>
            </a:r>
            <a:r>
              <a:rPr lang="en-GB" sz="1400" dirty="0" err="1">
                <a:solidFill>
                  <a:schemeClr val="tx1"/>
                </a:solidFill>
                <a:latin typeface="Times New Roman" panose="02020603050405020304" pitchFamily="18" charset="0"/>
                <a:cs typeface="Times New Roman" panose="02020603050405020304" pitchFamily="18" charset="0"/>
              </a:rPr>
              <a:t>className</a:t>
            </a:r>
            <a:r>
              <a:rPr lang="en-GB" sz="1400" dirty="0">
                <a:solidFill>
                  <a:schemeClr val="tx1"/>
                </a:solidFill>
                <a:latin typeface="Times New Roman" panose="02020603050405020304" pitchFamily="18" charset="0"/>
                <a:cs typeface="Times New Roman" panose="02020603050405020304" pitchFamily="18" charset="0"/>
              </a:rPr>
              <a:t>, </a:t>
            </a:r>
            <a:r>
              <a:rPr lang="en-GB" sz="1400" dirty="0" err="1">
                <a:solidFill>
                  <a:schemeClr val="tx1"/>
                </a:solidFill>
                <a:latin typeface="Times New Roman" panose="02020603050405020304" pitchFamily="18" charset="0"/>
                <a:cs typeface="Times New Roman" panose="02020603050405020304" pitchFamily="18" charset="0"/>
              </a:rPr>
              <a:t>accessModifier</a:t>
            </a:r>
            <a:r>
              <a:rPr lang="en-GB" sz="1400" dirty="0">
                <a:solidFill>
                  <a:schemeClr val="tx1"/>
                </a:solidFill>
                <a:latin typeface="Times New Roman" panose="02020603050405020304" pitchFamily="18" charset="0"/>
                <a:cs typeface="Times New Roman" panose="02020603050405020304" pitchFamily="18" charset="0"/>
              </a:rPr>
              <a:t>, </a:t>
            </a:r>
            <a:r>
              <a:rPr lang="en-GB" sz="1400" dirty="0" err="1">
                <a:solidFill>
                  <a:schemeClr val="tx1"/>
                </a:solidFill>
                <a:latin typeface="Times New Roman" panose="02020603050405020304" pitchFamily="18" charset="0"/>
                <a:cs typeface="Times New Roman" panose="02020603050405020304" pitchFamily="18" charset="0"/>
              </a:rPr>
              <a:t>isStatic</a:t>
            </a:r>
            <a:r>
              <a:rPr lang="en-GB" sz="1400" dirty="0">
                <a:solidFill>
                  <a:schemeClr val="tx1"/>
                </a:solidFill>
                <a:latin typeface="Times New Roman" panose="02020603050405020304" pitchFamily="18" charset="0"/>
                <a:cs typeface="Times New Roman" panose="02020603050405020304" pitchFamily="18" charset="0"/>
              </a:rPr>
              <a:t>]</a:t>
            </a:r>
          </a:p>
          <a:p>
            <a:r>
              <a:rPr lang="en-GB" sz="1400" dirty="0">
                <a:solidFill>
                  <a:schemeClr val="tx1"/>
                </a:solidFill>
                <a:latin typeface="Times New Roman" panose="02020603050405020304" pitchFamily="18" charset="0"/>
                <a:cs typeface="Times New Roman" panose="02020603050405020304" pitchFamily="18" charset="0"/>
              </a:rPr>
              <a:t>	Content: '@</a:t>
            </a:r>
            <a:r>
              <a:rPr lang="en-GB" sz="1400" dirty="0" err="1">
                <a:solidFill>
                  <a:schemeClr val="tx1"/>
                </a:solidFill>
                <a:latin typeface="Times New Roman" panose="02020603050405020304" pitchFamily="18" charset="0"/>
                <a:cs typeface="Times New Roman" panose="02020603050405020304" pitchFamily="18" charset="0"/>
              </a:rPr>
              <a:t>accessModifier</a:t>
            </a:r>
            <a:r>
              <a:rPr lang="en-GB" sz="1400" dirty="0">
                <a:solidFill>
                  <a:schemeClr val="tx1"/>
                </a:solidFill>
                <a:latin typeface="Times New Roman" panose="02020603050405020304" pitchFamily="18" charset="0"/>
                <a:cs typeface="Times New Roman" panose="02020603050405020304" pitchFamily="18" charset="0"/>
              </a:rPr>
              <a:t> @isStatic class @className\n {\n'</a:t>
            </a:r>
          </a:p>
          <a:p>
            <a:r>
              <a:rPr lang="en-GB" sz="1400" dirty="0">
                <a:solidFill>
                  <a:schemeClr val="tx1"/>
                </a:solidFill>
                <a:latin typeface="Times New Roman" panose="02020603050405020304" pitchFamily="18" charset="0"/>
                <a:cs typeface="Times New Roman" panose="02020603050405020304" pitchFamily="18" charset="0"/>
              </a:rPr>
              <a:t>}</a:t>
            </a:r>
          </a:p>
          <a:p>
            <a:endParaRPr lang="en-GB" sz="1400" dirty="0">
              <a:solidFill>
                <a:schemeClr val="tx1"/>
              </a:solidFill>
              <a:latin typeface="Times New Roman" panose="02020603050405020304" pitchFamily="18" charset="0"/>
              <a:cs typeface="Times New Roman" panose="02020603050405020304" pitchFamily="18" charset="0"/>
            </a:endParaRPr>
          </a:p>
          <a:p>
            <a:r>
              <a:rPr lang="en-GB" sz="1400" dirty="0">
                <a:solidFill>
                  <a:schemeClr val="tx1"/>
                </a:solidFill>
                <a:latin typeface="Times New Roman" panose="02020603050405020304" pitchFamily="18" charset="0"/>
                <a:cs typeface="Times New Roman" panose="02020603050405020304" pitchFamily="18" charset="0"/>
              </a:rPr>
              <a:t>C# Code Piece 2</a:t>
            </a:r>
          </a:p>
          <a:p>
            <a:r>
              <a:rPr lang="en-GB" sz="1400" dirty="0">
                <a:solidFill>
                  <a:schemeClr val="tx1"/>
                </a:solidFill>
                <a:latin typeface="Times New Roman" panose="02020603050405020304" pitchFamily="18" charset="0"/>
                <a:cs typeface="Times New Roman" panose="02020603050405020304" pitchFamily="18" charset="0"/>
              </a:rPr>
              <a:t>{</a:t>
            </a:r>
          </a:p>
          <a:p>
            <a:r>
              <a:rPr lang="en-GB" sz="1400" dirty="0">
                <a:solidFill>
                  <a:schemeClr val="tx1"/>
                </a:solidFill>
                <a:latin typeface="Times New Roman" panose="02020603050405020304" pitchFamily="18" charset="0"/>
                <a:cs typeface="Times New Roman" panose="02020603050405020304" pitchFamily="18" charset="0"/>
              </a:rPr>
              <a:t>	Parameters: []</a:t>
            </a:r>
          </a:p>
          <a:p>
            <a:r>
              <a:rPr lang="en-GB" sz="1400" dirty="0">
                <a:solidFill>
                  <a:schemeClr val="tx1"/>
                </a:solidFill>
                <a:latin typeface="Times New Roman" panose="02020603050405020304" pitchFamily="18" charset="0"/>
                <a:cs typeface="Times New Roman" panose="02020603050405020304" pitchFamily="18" charset="0"/>
              </a:rPr>
              <a:t>	Content: '}\n'</a:t>
            </a:r>
          </a:p>
          <a:p>
            <a:r>
              <a:rPr lang="en-GB" sz="1400" dirty="0">
                <a:solidFill>
                  <a:schemeClr val="tx1"/>
                </a:solidFill>
                <a:latin typeface="Times New Roman" panose="02020603050405020304" pitchFamily="18" charset="0"/>
                <a:cs typeface="Times New Roman" panose="02020603050405020304" pitchFamily="18" charset="0"/>
              </a:rPr>
              <a:t>}</a:t>
            </a:r>
          </a:p>
        </p:txBody>
      </p:sp>
      <p:pic>
        <p:nvPicPr>
          <p:cNvPr id="7" name="Ses 6">
            <a:hlinkClick r:id="" action="ppaction://media"/>
            <a:extLst>
              <a:ext uri="{FF2B5EF4-FFF2-40B4-BE49-F238E27FC236}">
                <a16:creationId xmlns:a16="http://schemas.microsoft.com/office/drawing/2014/main" id="{A82BF8CB-5FD7-4F3E-8785-A1F74A64E3D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
        <p:nvSpPr>
          <p:cNvPr id="8" name="Dikdörtgen 7">
            <a:extLst>
              <a:ext uri="{FF2B5EF4-FFF2-40B4-BE49-F238E27FC236}">
                <a16:creationId xmlns:a16="http://schemas.microsoft.com/office/drawing/2014/main" id="{CD4967B7-734F-4374-B157-FF50BFE699F6}"/>
              </a:ext>
            </a:extLst>
          </p:cNvPr>
          <p:cNvSpPr/>
          <p:nvPr/>
        </p:nvSpPr>
        <p:spPr>
          <a:xfrm>
            <a:off x="5880099" y="4176223"/>
            <a:ext cx="6096001" cy="2475914"/>
          </a:xfrm>
          <a:prstGeom prst="rect">
            <a:avLst/>
          </a:prstGeom>
          <a:solidFill>
            <a:schemeClr val="bg2">
              <a:lumMod val="60000"/>
              <a:lumOff val="4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400" dirty="0">
                <a:solidFill>
                  <a:schemeClr val="tx1"/>
                </a:solidFill>
                <a:latin typeface="Times New Roman" panose="02020603050405020304" pitchFamily="18" charset="0"/>
                <a:cs typeface="Times New Roman" panose="02020603050405020304" pitchFamily="18" charset="0"/>
              </a:rPr>
              <a:t>C# Code Piece 3</a:t>
            </a:r>
          </a:p>
          <a:p>
            <a:r>
              <a:rPr lang="en-GB" sz="1400" dirty="0">
                <a:solidFill>
                  <a:schemeClr val="tx1"/>
                </a:solidFill>
                <a:latin typeface="Times New Roman" panose="02020603050405020304" pitchFamily="18" charset="0"/>
                <a:cs typeface="Times New Roman" panose="02020603050405020304" pitchFamily="18" charset="0"/>
              </a:rPr>
              <a:t>{</a:t>
            </a:r>
          </a:p>
          <a:p>
            <a:r>
              <a:rPr lang="en-GB" sz="1400" dirty="0">
                <a:solidFill>
                  <a:schemeClr val="tx1"/>
                </a:solidFill>
                <a:latin typeface="Times New Roman" panose="02020603050405020304" pitchFamily="18" charset="0"/>
                <a:cs typeface="Times New Roman" panose="02020603050405020304" pitchFamily="18" charset="0"/>
              </a:rPr>
              <a:t>	Parameters: [</a:t>
            </a:r>
            <a:r>
              <a:rPr lang="en-GB" sz="1400" dirty="0" err="1">
                <a:solidFill>
                  <a:schemeClr val="tx1"/>
                </a:solidFill>
                <a:latin typeface="Times New Roman" panose="02020603050405020304" pitchFamily="18" charset="0"/>
                <a:cs typeface="Times New Roman" panose="02020603050405020304" pitchFamily="18" charset="0"/>
              </a:rPr>
              <a:t>methodName</a:t>
            </a:r>
            <a:r>
              <a:rPr lang="en-GB" sz="1400" dirty="0">
                <a:solidFill>
                  <a:schemeClr val="tx1"/>
                </a:solidFill>
                <a:latin typeface="Times New Roman" panose="02020603050405020304" pitchFamily="18" charset="0"/>
                <a:cs typeface="Times New Roman" panose="02020603050405020304" pitchFamily="18" charset="0"/>
              </a:rPr>
              <a:t>, </a:t>
            </a:r>
            <a:r>
              <a:rPr lang="en-GB" sz="1400" dirty="0" err="1">
                <a:solidFill>
                  <a:schemeClr val="tx1"/>
                </a:solidFill>
                <a:latin typeface="Times New Roman" panose="02020603050405020304" pitchFamily="18" charset="0"/>
                <a:cs typeface="Times New Roman" panose="02020603050405020304" pitchFamily="18" charset="0"/>
              </a:rPr>
              <a:t>accessModifier</a:t>
            </a:r>
            <a:r>
              <a:rPr lang="en-GB" sz="1400" dirty="0">
                <a:solidFill>
                  <a:schemeClr val="tx1"/>
                </a:solidFill>
                <a:latin typeface="Times New Roman" panose="02020603050405020304" pitchFamily="18" charset="0"/>
                <a:cs typeface="Times New Roman" panose="02020603050405020304" pitchFamily="18" charset="0"/>
              </a:rPr>
              <a:t>, </a:t>
            </a:r>
            <a:r>
              <a:rPr lang="en-GB" sz="1400" dirty="0" err="1">
                <a:solidFill>
                  <a:schemeClr val="tx1"/>
                </a:solidFill>
                <a:latin typeface="Times New Roman" panose="02020603050405020304" pitchFamily="18" charset="0"/>
                <a:cs typeface="Times New Roman" panose="02020603050405020304" pitchFamily="18" charset="0"/>
              </a:rPr>
              <a:t>isStatic</a:t>
            </a:r>
            <a:r>
              <a:rPr lang="en-GB" sz="1400" dirty="0">
                <a:solidFill>
                  <a:schemeClr val="tx1"/>
                </a:solidFill>
                <a:latin typeface="Times New Roman" panose="02020603050405020304" pitchFamily="18" charset="0"/>
                <a:cs typeface="Times New Roman" panose="02020603050405020304" pitchFamily="18" charset="0"/>
              </a:rPr>
              <a:t>, </a:t>
            </a:r>
            <a:r>
              <a:rPr lang="en-GB" sz="1400" dirty="0" err="1">
                <a:solidFill>
                  <a:schemeClr val="tx1"/>
                </a:solidFill>
                <a:latin typeface="Times New Roman" panose="02020603050405020304" pitchFamily="18" charset="0"/>
                <a:cs typeface="Times New Roman" panose="02020603050405020304" pitchFamily="18" charset="0"/>
              </a:rPr>
              <a:t>returnType</a:t>
            </a:r>
            <a:r>
              <a:rPr lang="en-GB" sz="1400" dirty="0">
                <a:solidFill>
                  <a:schemeClr val="tx1"/>
                </a:solidFill>
                <a:latin typeface="Times New Roman" panose="02020603050405020304" pitchFamily="18" charset="0"/>
                <a:cs typeface="Times New Roman" panose="02020603050405020304" pitchFamily="18" charset="0"/>
              </a:rPr>
              <a:t>]</a:t>
            </a:r>
          </a:p>
          <a:p>
            <a:r>
              <a:rPr lang="en-GB" sz="1400" dirty="0">
                <a:solidFill>
                  <a:schemeClr val="tx1"/>
                </a:solidFill>
                <a:latin typeface="Times New Roman" panose="02020603050405020304" pitchFamily="18" charset="0"/>
                <a:cs typeface="Times New Roman" panose="02020603050405020304" pitchFamily="18" charset="0"/>
              </a:rPr>
              <a:t>	Content: '@</a:t>
            </a:r>
            <a:r>
              <a:rPr lang="en-GB" sz="1400" dirty="0" err="1">
                <a:solidFill>
                  <a:schemeClr val="tx1"/>
                </a:solidFill>
                <a:latin typeface="Times New Roman" panose="02020603050405020304" pitchFamily="18" charset="0"/>
                <a:cs typeface="Times New Roman" panose="02020603050405020304" pitchFamily="18" charset="0"/>
              </a:rPr>
              <a:t>accessModifier</a:t>
            </a:r>
            <a:r>
              <a:rPr lang="en-GB" sz="1400" dirty="0">
                <a:solidFill>
                  <a:schemeClr val="tx1"/>
                </a:solidFill>
                <a:latin typeface="Times New Roman" panose="02020603050405020304" pitchFamily="18" charset="0"/>
                <a:cs typeface="Times New Roman" panose="02020603050405020304" pitchFamily="18" charset="0"/>
              </a:rPr>
              <a:t> @isStatic @returnType @methodName()\n {\n'</a:t>
            </a:r>
          </a:p>
          <a:p>
            <a:r>
              <a:rPr lang="en-GB" sz="1400" dirty="0">
                <a:solidFill>
                  <a:schemeClr val="tx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241085124"/>
      </p:ext>
    </p:extLst>
  </p:cSld>
  <p:clrMapOvr>
    <a:masterClrMapping/>
  </p:clrMapOvr>
  <mc:AlternateContent xmlns:mc="http://schemas.openxmlformats.org/markup-compatibility/2006" xmlns:p14="http://schemas.microsoft.com/office/powerpoint/2010/main">
    <mc:Choice Requires="p14">
      <p:transition spd="slow" p14:dur="2000" advTm="21976"/>
    </mc:Choice>
    <mc:Fallback xmlns="">
      <p:transition spd="slow" advTm="21976"/>
    </mc:Fallback>
  </mc:AlternateContent>
  <p:timing>
    <p:tnLst>
      <p:par>
        <p:cTn id="1" dur="indefinite" restart="never" nodeType="tmRoot">
          <p:childTnLst>
            <p:audio isNarration="1">
              <p:cMediaNode vol="80000" showWhenStopped="0">
                <p:cTn id="2"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5A13651-8EFB-4976-8A62-DBBC9C7BFA58}"/>
              </a:ext>
            </a:extLst>
          </p:cNvPr>
          <p:cNvSpPr>
            <a:spLocks noGrp="1"/>
          </p:cNvSpPr>
          <p:nvPr>
            <p:ph type="title"/>
          </p:nvPr>
        </p:nvSpPr>
        <p:spPr/>
        <p:txBody>
          <a:bodyPr/>
          <a:lstStyle/>
          <a:p>
            <a:r>
              <a:rPr lang="en-US" cap="none" dirty="0">
                <a:latin typeface="Times New Roman" panose="02020603050405020304" pitchFamily="18" charset="0"/>
                <a:cs typeface="Times New Roman" panose="02020603050405020304" pitchFamily="18" charset="0"/>
              </a:rPr>
              <a:t>CONCLUSION</a:t>
            </a:r>
          </a:p>
        </p:txBody>
      </p:sp>
      <p:sp>
        <p:nvSpPr>
          <p:cNvPr id="3" name="İçerik Yer Tutucusu 2">
            <a:extLst>
              <a:ext uri="{FF2B5EF4-FFF2-40B4-BE49-F238E27FC236}">
                <a16:creationId xmlns:a16="http://schemas.microsoft.com/office/drawing/2014/main" id="{530D47B0-C8D6-44CD-BE38-82A3439771EF}"/>
              </a:ext>
            </a:extLst>
          </p:cNvPr>
          <p:cNvSpPr>
            <a:spLocks noGrp="1"/>
          </p:cNvSpPr>
          <p:nvPr>
            <p:ph sz="quarter" idx="13"/>
          </p:nvPr>
        </p:nvSpPr>
        <p:spPr/>
        <p:txBody>
          <a:bodyPr/>
          <a:lstStyle/>
          <a:p>
            <a:r>
              <a:rPr lang="en-GB" cap="none" dirty="0">
                <a:latin typeface="Times New Roman" panose="02020603050405020304" pitchFamily="18" charset="0"/>
                <a:cs typeface="Times New Roman" panose="02020603050405020304" pitchFamily="18" charset="0"/>
              </a:rPr>
              <a:t>As a result, our trained algorithm became able to generate code for some scenarios. Since it provides training on file operations and addition-subtraction-multiplication-division operations, our algorithm can develop applications that only require these features. It can produce successful results for all combinations of these requirements. As future work, more training sets should be produced. As the algorithm is trained, it will understand the texts more accurately and will be able to generate codes that meet different demands.</a:t>
            </a:r>
          </a:p>
        </p:txBody>
      </p:sp>
      <p:pic>
        <p:nvPicPr>
          <p:cNvPr id="4" name="Ses 3">
            <a:hlinkClick r:id="" action="ppaction://media"/>
            <a:extLst>
              <a:ext uri="{FF2B5EF4-FFF2-40B4-BE49-F238E27FC236}">
                <a16:creationId xmlns:a16="http://schemas.microsoft.com/office/drawing/2014/main" id="{C007A216-23B5-468F-81FA-B448A588D66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614908546"/>
      </p:ext>
    </p:extLst>
  </p:cSld>
  <p:clrMapOvr>
    <a:masterClrMapping/>
  </p:clrMapOvr>
  <mc:AlternateContent xmlns:mc="http://schemas.openxmlformats.org/markup-compatibility/2006" xmlns:p14="http://schemas.microsoft.com/office/powerpoint/2010/main">
    <mc:Choice Requires="p14">
      <p:transition spd="slow" p14:dur="2000" advTm="71225"/>
    </mc:Choice>
    <mc:Fallback xmlns="">
      <p:transition spd="slow" advTm="71225"/>
    </mc:Fallback>
  </mc:AlternateContent>
  <p:timing>
    <p:tnLst>
      <p:par>
        <p:cTn id="1" dur="indefinite" restart="never" nodeType="tmRoot">
          <p:childTnLst>
            <p:audio isNarration="1">
              <p:cMediaNode vol="80000" showWhenStopped="0">
                <p:cTn id="2"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5760743-EC06-4293-B044-62C4432BAF8E}"/>
              </a:ext>
            </a:extLst>
          </p:cNvPr>
          <p:cNvSpPr>
            <a:spLocks noGrp="1"/>
          </p:cNvSpPr>
          <p:nvPr>
            <p:ph type="title"/>
          </p:nvPr>
        </p:nvSpPr>
        <p:spPr>
          <a:xfrm>
            <a:off x="913774" y="393435"/>
            <a:ext cx="10364451" cy="816388"/>
          </a:xfrm>
        </p:spPr>
        <p:txBody>
          <a:bodyPr>
            <a:normAutofit/>
          </a:bodyPr>
          <a:lstStyle/>
          <a:p>
            <a:pPr marL="342900" lvl="0" indent="-342900" fontAlgn="base">
              <a:spcBef>
                <a:spcPts val="800"/>
              </a:spcBef>
              <a:spcAft>
                <a:spcPts val="400"/>
              </a:spcAft>
              <a:tabLst>
                <a:tab pos="137160" algn="l"/>
                <a:tab pos="365760" algn="l"/>
              </a:tabLst>
            </a:pPr>
            <a:r>
              <a:rPr lang="en-US" sz="3600" b="1" u="none" strike="noStrike" kern="0" cap="small" dirty="0">
                <a:ln>
                  <a:noFill/>
                </a:ln>
                <a:effectLst>
                  <a:outerShdw sx="0" sy="0">
                    <a:srgbClr val="000000"/>
                  </a:outerShdw>
                </a:effectLst>
                <a:latin typeface="Times New Roman" panose="02020603050405020304" pitchFamily="18" charset="0"/>
              </a:rPr>
              <a:t>Introduction </a:t>
            </a:r>
            <a:endParaRPr lang="en-GB" dirty="0"/>
          </a:p>
        </p:txBody>
      </p:sp>
      <p:sp>
        <p:nvSpPr>
          <p:cNvPr id="3" name="İçerik Yer Tutucusu 2">
            <a:extLst>
              <a:ext uri="{FF2B5EF4-FFF2-40B4-BE49-F238E27FC236}">
                <a16:creationId xmlns:a16="http://schemas.microsoft.com/office/drawing/2014/main" id="{3A6E8AE1-852B-404E-A7F7-93491E5D9825}"/>
              </a:ext>
            </a:extLst>
          </p:cNvPr>
          <p:cNvSpPr>
            <a:spLocks noGrp="1"/>
          </p:cNvSpPr>
          <p:nvPr>
            <p:ph sz="quarter" idx="13"/>
          </p:nvPr>
        </p:nvSpPr>
        <p:spPr>
          <a:xfrm>
            <a:off x="913774" y="1322364"/>
            <a:ext cx="10363826" cy="5029660"/>
          </a:xfrm>
        </p:spPr>
        <p:txBody>
          <a:bodyPr>
            <a:normAutofit fontScale="92500" lnSpcReduction="10000"/>
          </a:bodyPr>
          <a:lstStyle/>
          <a:p>
            <a:pPr algn="just"/>
            <a:r>
              <a:rPr lang="en-GB" cap="none" dirty="0">
                <a:latin typeface="Times New Roman" panose="02020603050405020304" pitchFamily="18" charset="0"/>
                <a:cs typeface="Times New Roman" panose="02020603050405020304" pitchFamily="18" charset="0"/>
              </a:rPr>
              <a:t>As technology develops in human history, some of the work done with manpower was left to the machines. Automation of production with machines has enabled speed and low cost to be achieved. These machines are usually automated with software. As the software industry developed, software companies sought ways to develop software faster and at lower cost. For this, software plans, software process tracking systems, various software frameworks, easy-to-learn and easy-to-develop software design patterns were developed.</a:t>
            </a:r>
          </a:p>
          <a:p>
            <a:pPr algn="just"/>
            <a:r>
              <a:rPr lang="en-GB" cap="none" dirty="0">
                <a:latin typeface="Times New Roman" panose="02020603050405020304" pitchFamily="18" charset="0"/>
                <a:cs typeface="Times New Roman" panose="02020603050405020304" pitchFamily="18" charset="0"/>
              </a:rPr>
              <a:t>To speed up the software development process, some automated code generation approaches exist. For example, when you want to develop A web application, there are applications that can generate A template code where add-delete-update operations are performed on your models. However, the generation capability of these automatic code generating algorithms is limited. They can only generate code in A very small area defined for them. Machine learning approaches should be applied to improve the code generation capability of such applications. Thus, the area of automatic code generation can be further expanded. This provides speed and low cost in software development. Machines that develop software with machine learning can be called virtual software developers.</a:t>
            </a:r>
          </a:p>
          <a:p>
            <a:endParaRPr lang="en-GB" dirty="0">
              <a:latin typeface="Times New Roman" panose="02020603050405020304" pitchFamily="18" charset="0"/>
              <a:cs typeface="Times New Roman" panose="02020603050405020304" pitchFamily="18" charset="0"/>
            </a:endParaRPr>
          </a:p>
        </p:txBody>
      </p:sp>
      <p:pic>
        <p:nvPicPr>
          <p:cNvPr id="4" name="Ses 3">
            <a:hlinkClick r:id="" action="ppaction://media"/>
            <a:extLst>
              <a:ext uri="{FF2B5EF4-FFF2-40B4-BE49-F238E27FC236}">
                <a16:creationId xmlns:a16="http://schemas.microsoft.com/office/drawing/2014/main" id="{9A485C4D-C60A-4F53-B975-C3D916F07FC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504501766"/>
      </p:ext>
    </p:extLst>
  </p:cSld>
  <p:clrMapOvr>
    <a:masterClrMapping/>
  </p:clrMapOvr>
  <mc:AlternateContent xmlns:mc="http://schemas.openxmlformats.org/markup-compatibility/2006" xmlns:p14="http://schemas.microsoft.com/office/powerpoint/2010/main">
    <mc:Choice Requires="p14">
      <p:transition spd="slow" p14:dur="2000" advTm="44406"/>
    </mc:Choice>
    <mc:Fallback xmlns="">
      <p:transition spd="slow" advTm="44406"/>
    </mc:Fallback>
  </mc:AlternateContent>
  <p:timing>
    <p:tnLst>
      <p:par>
        <p:cTn id="1" dur="indefinite" restart="never" nodeType="tmRoot">
          <p:childTnLst>
            <p:audio isNarration="1">
              <p:cMediaNode vol="80000" showWhenStopped="0">
                <p:cTn id="2"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A015C9B-AF51-451A-A1C4-E626C9E2D209}"/>
              </a:ext>
            </a:extLst>
          </p:cNvPr>
          <p:cNvSpPr>
            <a:spLocks noGrp="1"/>
          </p:cNvSpPr>
          <p:nvPr>
            <p:ph type="title"/>
          </p:nvPr>
        </p:nvSpPr>
        <p:spPr>
          <a:xfrm>
            <a:off x="913774" y="397024"/>
            <a:ext cx="10364451" cy="816387"/>
          </a:xfrm>
        </p:spPr>
        <p:txBody>
          <a:bodyPr/>
          <a:lstStyle/>
          <a:p>
            <a:r>
              <a:rPr lang="en-US" dirty="0">
                <a:latin typeface="Times New Roman" panose="02020603050405020304" pitchFamily="18" charset="0"/>
                <a:cs typeface="Times New Roman" panose="02020603050405020304" pitchFamily="18" charset="0"/>
              </a:rPr>
              <a:t>Text in – text out</a:t>
            </a:r>
          </a:p>
        </p:txBody>
      </p:sp>
      <p:pic>
        <p:nvPicPr>
          <p:cNvPr id="5" name="İçerik Yer Tutucusu 4">
            <a:extLst>
              <a:ext uri="{FF2B5EF4-FFF2-40B4-BE49-F238E27FC236}">
                <a16:creationId xmlns:a16="http://schemas.microsoft.com/office/drawing/2014/main" id="{AC6CB2C0-65BA-44DB-A84A-975A29D88DA8}"/>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3284140" y="1213411"/>
            <a:ext cx="5623720" cy="5256262"/>
          </a:xfrm>
        </p:spPr>
      </p:pic>
    </p:spTree>
    <p:extLst>
      <p:ext uri="{BB962C8B-B14F-4D97-AF65-F5344CB8AC3E}">
        <p14:creationId xmlns:p14="http://schemas.microsoft.com/office/powerpoint/2010/main" val="10776480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218CFC3-B07F-4C8A-BF93-AA10D6C57A05}"/>
              </a:ext>
            </a:extLst>
          </p:cNvPr>
          <p:cNvSpPr>
            <a:spLocks noGrp="1"/>
          </p:cNvSpPr>
          <p:nvPr>
            <p:ph type="title"/>
          </p:nvPr>
        </p:nvSpPr>
        <p:spPr>
          <a:xfrm>
            <a:off x="913774" y="224508"/>
            <a:ext cx="10364451" cy="971132"/>
          </a:xfrm>
        </p:spPr>
        <p:txBody>
          <a:bodyPr/>
          <a:lstStyle/>
          <a:p>
            <a:r>
              <a:rPr lang="en-US" sz="3600" dirty="0">
                <a:effectLst/>
                <a:latin typeface="Times New Roman" panose="02020603050405020304" pitchFamily="18" charset="0"/>
                <a:ea typeface="SimSun" panose="02010600030101010101" pitchFamily="2" charset="-122"/>
              </a:rPr>
              <a:t>Problem Statement</a:t>
            </a:r>
            <a:endParaRPr lang="en-GB" dirty="0"/>
          </a:p>
        </p:txBody>
      </p:sp>
      <p:sp>
        <p:nvSpPr>
          <p:cNvPr id="3" name="İçerik Yer Tutucusu 2">
            <a:extLst>
              <a:ext uri="{FF2B5EF4-FFF2-40B4-BE49-F238E27FC236}">
                <a16:creationId xmlns:a16="http://schemas.microsoft.com/office/drawing/2014/main" id="{FF57C1A1-C3EE-4A39-B061-44638B0044D3}"/>
              </a:ext>
            </a:extLst>
          </p:cNvPr>
          <p:cNvSpPr>
            <a:spLocks noGrp="1"/>
          </p:cNvSpPr>
          <p:nvPr>
            <p:ph sz="quarter" idx="13"/>
          </p:nvPr>
        </p:nvSpPr>
        <p:spPr>
          <a:xfrm>
            <a:off x="913774" y="1195641"/>
            <a:ext cx="10363826" cy="4966008"/>
          </a:xfrm>
        </p:spPr>
        <p:txBody>
          <a:bodyPr/>
          <a:lstStyle/>
          <a:p>
            <a:r>
              <a:rPr lang="en-GB" b="0" i="0" cap="none" dirty="0">
                <a:solidFill>
                  <a:srgbClr val="000000"/>
                </a:solidFill>
                <a:effectLst/>
                <a:latin typeface="Roboto" panose="02000000000000000000" pitchFamily="2" charset="0"/>
              </a:rPr>
              <a:t>Making sense of sentences</a:t>
            </a:r>
            <a:endParaRPr lang="tr-TR" b="0" i="0" cap="none" dirty="0">
              <a:solidFill>
                <a:srgbClr val="000000"/>
              </a:solidFill>
              <a:effectLst/>
              <a:latin typeface="Roboto" panose="02000000000000000000" pitchFamily="2" charset="0"/>
            </a:endParaRPr>
          </a:p>
          <a:p>
            <a:endParaRPr lang="tr-TR" cap="none" dirty="0">
              <a:solidFill>
                <a:srgbClr val="000000"/>
              </a:solidFill>
              <a:latin typeface="Roboto" panose="02000000000000000000" pitchFamily="2" charset="0"/>
            </a:endParaRPr>
          </a:p>
          <a:p>
            <a:endParaRPr lang="tr-TR" cap="none" dirty="0">
              <a:solidFill>
                <a:srgbClr val="000000"/>
              </a:solidFill>
              <a:latin typeface="Roboto" panose="02000000000000000000" pitchFamily="2" charset="0"/>
            </a:endParaRPr>
          </a:p>
          <a:p>
            <a:endParaRPr lang="tr-TR" cap="none" dirty="0">
              <a:solidFill>
                <a:srgbClr val="000000"/>
              </a:solidFill>
              <a:latin typeface="Roboto" panose="02000000000000000000" pitchFamily="2" charset="0"/>
            </a:endParaRPr>
          </a:p>
          <a:p>
            <a:pPr marL="0" indent="0">
              <a:buNone/>
            </a:pPr>
            <a:endParaRPr lang="tr-TR" cap="none" dirty="0">
              <a:solidFill>
                <a:srgbClr val="000000"/>
              </a:solidFill>
              <a:latin typeface="Roboto" panose="02000000000000000000" pitchFamily="2" charset="0"/>
            </a:endParaRPr>
          </a:p>
          <a:p>
            <a:r>
              <a:rPr lang="en-US" cap="none" dirty="0">
                <a:solidFill>
                  <a:srgbClr val="000000"/>
                </a:solidFill>
                <a:latin typeface="Roboto" panose="02000000000000000000" pitchFamily="2" charset="0"/>
              </a:rPr>
              <a:t>G</a:t>
            </a:r>
            <a:r>
              <a:rPr lang="en-US" b="0" i="0" cap="none" dirty="0">
                <a:solidFill>
                  <a:srgbClr val="000000"/>
                </a:solidFill>
                <a:effectLst/>
                <a:latin typeface="Roboto" panose="02000000000000000000" pitchFamily="2" charset="0"/>
              </a:rPr>
              <a:t>rouping</a:t>
            </a:r>
            <a:r>
              <a:rPr lang="en-GB" b="0" i="0" cap="none" dirty="0">
                <a:solidFill>
                  <a:srgbClr val="000000"/>
                </a:solidFill>
                <a:effectLst/>
                <a:latin typeface="Roboto" panose="02000000000000000000" pitchFamily="2" charset="0"/>
              </a:rPr>
              <a:t> sentences with the same meaning told in different ways under the same </a:t>
            </a:r>
            <a:r>
              <a:rPr lang="en-US" b="0" i="0" cap="none" dirty="0">
                <a:solidFill>
                  <a:srgbClr val="000000"/>
                </a:solidFill>
                <a:effectLst/>
                <a:latin typeface="Roboto" panose="02000000000000000000" pitchFamily="2" charset="0"/>
              </a:rPr>
              <a:t>tag</a:t>
            </a:r>
            <a:endParaRPr lang="en-GB" cap="none" dirty="0"/>
          </a:p>
        </p:txBody>
      </p:sp>
      <p:sp>
        <p:nvSpPr>
          <p:cNvPr id="4" name="Dikdörtgen 3">
            <a:extLst>
              <a:ext uri="{FF2B5EF4-FFF2-40B4-BE49-F238E27FC236}">
                <a16:creationId xmlns:a16="http://schemas.microsoft.com/office/drawing/2014/main" id="{8BA53BB9-65FA-4B21-895D-D2FBCDF672B8}"/>
              </a:ext>
            </a:extLst>
          </p:cNvPr>
          <p:cNvSpPr/>
          <p:nvPr/>
        </p:nvSpPr>
        <p:spPr>
          <a:xfrm>
            <a:off x="1196379" y="1885013"/>
            <a:ext cx="4346292" cy="647114"/>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i="1" dirty="0">
                <a:solidFill>
                  <a:schemeClr val="tx1"/>
                </a:solidFill>
                <a:effectLst/>
                <a:latin typeface="Times New Roman" panose="02020603050405020304" pitchFamily="18" charset="0"/>
                <a:ea typeface="SimSun" panose="02010600030101010101" pitchFamily="2" charset="-122"/>
              </a:rPr>
              <a:t>Add the A value </a:t>
            </a:r>
            <a:r>
              <a:rPr lang="en-US" i="1" dirty="0">
                <a:solidFill>
                  <a:schemeClr val="tx1"/>
                </a:solidFill>
                <a:latin typeface="Times New Roman" panose="02020603050405020304" pitchFamily="18" charset="0"/>
                <a:ea typeface="SimSun" panose="02010600030101010101" pitchFamily="2" charset="-122"/>
              </a:rPr>
              <a:t>to</a:t>
            </a:r>
            <a:r>
              <a:rPr lang="en-US" sz="1800" i="1" dirty="0">
                <a:solidFill>
                  <a:schemeClr val="tx1"/>
                </a:solidFill>
                <a:effectLst/>
                <a:latin typeface="Times New Roman" panose="02020603050405020304" pitchFamily="18" charset="0"/>
                <a:ea typeface="SimSun" panose="02010600030101010101" pitchFamily="2" charset="-122"/>
              </a:rPr>
              <a:t> the B value.</a:t>
            </a:r>
            <a:endParaRPr lang="en-GB" dirty="0">
              <a:solidFill>
                <a:schemeClr val="tx1"/>
              </a:solidFill>
            </a:endParaRPr>
          </a:p>
        </p:txBody>
      </p:sp>
      <p:sp>
        <p:nvSpPr>
          <p:cNvPr id="5" name="Dikdörtgen 4">
            <a:extLst>
              <a:ext uri="{FF2B5EF4-FFF2-40B4-BE49-F238E27FC236}">
                <a16:creationId xmlns:a16="http://schemas.microsoft.com/office/drawing/2014/main" id="{E72EBFD2-75E7-4D9B-84FB-F9E06D4A5132}"/>
              </a:ext>
            </a:extLst>
          </p:cNvPr>
          <p:cNvSpPr/>
          <p:nvPr/>
        </p:nvSpPr>
        <p:spPr>
          <a:xfrm>
            <a:off x="1196379" y="2725500"/>
            <a:ext cx="4346292" cy="647114"/>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i="1" dirty="0">
                <a:solidFill>
                  <a:schemeClr val="tx1"/>
                </a:solidFill>
                <a:effectLst/>
                <a:latin typeface="Times New Roman" panose="02020603050405020304" pitchFamily="18" charset="0"/>
                <a:ea typeface="SimSun" panose="02010600030101010101" pitchFamily="2" charset="-122"/>
              </a:rPr>
              <a:t>The </a:t>
            </a:r>
            <a:r>
              <a:rPr lang="tr-TR" sz="1800" i="1" dirty="0">
                <a:solidFill>
                  <a:schemeClr val="tx1"/>
                </a:solidFill>
                <a:effectLst/>
                <a:latin typeface="Times New Roman" panose="02020603050405020304" pitchFamily="18" charset="0"/>
                <a:ea typeface="SimSun" panose="02010600030101010101" pitchFamily="2" charset="-122"/>
              </a:rPr>
              <a:t>A</a:t>
            </a:r>
            <a:r>
              <a:rPr lang="en-US" sz="1800" i="1" dirty="0">
                <a:solidFill>
                  <a:schemeClr val="tx1"/>
                </a:solidFill>
                <a:effectLst/>
                <a:latin typeface="Times New Roman" panose="02020603050405020304" pitchFamily="18" charset="0"/>
                <a:ea typeface="SimSun" panose="02010600030101010101" pitchFamily="2" charset="-122"/>
              </a:rPr>
              <a:t> and </a:t>
            </a:r>
            <a:r>
              <a:rPr lang="tr-TR" sz="1800" i="1" dirty="0">
                <a:solidFill>
                  <a:schemeClr val="tx1"/>
                </a:solidFill>
                <a:effectLst/>
                <a:latin typeface="Times New Roman" panose="02020603050405020304" pitchFamily="18" charset="0"/>
                <a:ea typeface="SimSun" panose="02010600030101010101" pitchFamily="2" charset="-122"/>
              </a:rPr>
              <a:t>B</a:t>
            </a:r>
            <a:r>
              <a:rPr lang="en-US" sz="1800" i="1" dirty="0">
                <a:solidFill>
                  <a:schemeClr val="tx1"/>
                </a:solidFill>
                <a:effectLst/>
                <a:latin typeface="Times New Roman" panose="02020603050405020304" pitchFamily="18" charset="0"/>
                <a:ea typeface="SimSun" panose="02010600030101010101" pitchFamily="2" charset="-122"/>
              </a:rPr>
              <a:t> values add</a:t>
            </a:r>
            <a:r>
              <a:rPr lang="tr-TR" sz="1800" i="1" dirty="0">
                <a:solidFill>
                  <a:schemeClr val="tx1"/>
                </a:solidFill>
                <a:effectLst/>
                <a:latin typeface="Times New Roman" panose="02020603050405020304" pitchFamily="18" charset="0"/>
                <a:ea typeface="SimSun" panose="02010600030101010101" pitchFamily="2" charset="-122"/>
              </a:rPr>
              <a:t> </a:t>
            </a:r>
            <a:r>
              <a:rPr lang="en-US" sz="1800" i="1" dirty="0">
                <a:solidFill>
                  <a:schemeClr val="tx1"/>
                </a:solidFill>
                <a:effectLst/>
                <a:latin typeface="Times New Roman" panose="02020603050405020304" pitchFamily="18" charset="0"/>
                <a:ea typeface="SimSun" panose="02010600030101010101" pitchFamily="2" charset="-122"/>
              </a:rPr>
              <a:t>up</a:t>
            </a:r>
            <a:r>
              <a:rPr lang="tr-TR" sz="1800" i="1" dirty="0">
                <a:solidFill>
                  <a:schemeClr val="tx1"/>
                </a:solidFill>
                <a:effectLst/>
                <a:latin typeface="Times New Roman" panose="02020603050405020304" pitchFamily="18" charset="0"/>
                <a:ea typeface="SimSun" panose="02010600030101010101" pitchFamily="2" charset="-122"/>
              </a:rPr>
              <a:t>.</a:t>
            </a:r>
            <a:endParaRPr lang="en-GB" dirty="0">
              <a:solidFill>
                <a:schemeClr val="tx1"/>
              </a:solidFill>
            </a:endParaRPr>
          </a:p>
        </p:txBody>
      </p:sp>
      <p:sp>
        <p:nvSpPr>
          <p:cNvPr id="6" name="Ok: Sağ 5">
            <a:extLst>
              <a:ext uri="{FF2B5EF4-FFF2-40B4-BE49-F238E27FC236}">
                <a16:creationId xmlns:a16="http://schemas.microsoft.com/office/drawing/2014/main" id="{9A15A4FA-B8A8-4818-8EC9-4B340C50548B}"/>
              </a:ext>
            </a:extLst>
          </p:cNvPr>
          <p:cNvSpPr/>
          <p:nvPr/>
        </p:nvSpPr>
        <p:spPr>
          <a:xfrm>
            <a:off x="5680690" y="2011622"/>
            <a:ext cx="829994" cy="3938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k: Sağ 6">
            <a:extLst>
              <a:ext uri="{FF2B5EF4-FFF2-40B4-BE49-F238E27FC236}">
                <a16:creationId xmlns:a16="http://schemas.microsoft.com/office/drawing/2014/main" id="{EDAB9315-087F-45AA-B0DF-1A017D95DF05}"/>
              </a:ext>
            </a:extLst>
          </p:cNvPr>
          <p:cNvSpPr/>
          <p:nvPr/>
        </p:nvSpPr>
        <p:spPr>
          <a:xfrm>
            <a:off x="5680690" y="2827603"/>
            <a:ext cx="829994" cy="3938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Dikdörtgen 7">
            <a:extLst>
              <a:ext uri="{FF2B5EF4-FFF2-40B4-BE49-F238E27FC236}">
                <a16:creationId xmlns:a16="http://schemas.microsoft.com/office/drawing/2014/main" id="{980BC9B2-CCC2-43C6-8B39-6B9368A7B3A2}"/>
              </a:ext>
            </a:extLst>
          </p:cNvPr>
          <p:cNvSpPr/>
          <p:nvPr/>
        </p:nvSpPr>
        <p:spPr>
          <a:xfrm>
            <a:off x="6648703" y="1885013"/>
            <a:ext cx="4346292" cy="647114"/>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effectLst/>
                <a:latin typeface="Times New Roman" panose="02020603050405020304" pitchFamily="18" charset="0"/>
                <a:ea typeface="SimSun" panose="02010600030101010101" pitchFamily="2" charset="-122"/>
              </a:rPr>
              <a:t>The</a:t>
            </a:r>
            <a:r>
              <a:rPr lang="en-US" dirty="0">
                <a:solidFill>
                  <a:schemeClr val="tx1"/>
                </a:solidFill>
                <a:latin typeface="Times New Roman" panose="02020603050405020304" pitchFamily="18" charset="0"/>
                <a:ea typeface="SimSun" panose="02010600030101010101" pitchFamily="2" charset="-122"/>
              </a:rPr>
              <a:t> code piece is generated!</a:t>
            </a:r>
            <a:endParaRPr lang="en-US" dirty="0">
              <a:solidFill>
                <a:schemeClr val="tx1"/>
              </a:solidFill>
            </a:endParaRPr>
          </a:p>
        </p:txBody>
      </p:sp>
      <p:sp>
        <p:nvSpPr>
          <p:cNvPr id="9" name="Dikdörtgen 8">
            <a:extLst>
              <a:ext uri="{FF2B5EF4-FFF2-40B4-BE49-F238E27FC236}">
                <a16:creationId xmlns:a16="http://schemas.microsoft.com/office/drawing/2014/main" id="{CB9EE17E-76ED-4A99-B27B-BAD842ADB619}"/>
              </a:ext>
            </a:extLst>
          </p:cNvPr>
          <p:cNvSpPr/>
          <p:nvPr/>
        </p:nvSpPr>
        <p:spPr>
          <a:xfrm>
            <a:off x="6648703" y="2700993"/>
            <a:ext cx="4346292" cy="647114"/>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latin typeface="Times New Roman" panose="02020603050405020304" pitchFamily="18" charset="0"/>
                <a:cs typeface="Times New Roman" panose="02020603050405020304" pitchFamily="18" charset="0"/>
              </a:rPr>
              <a:t>What do you mean? </a:t>
            </a:r>
          </a:p>
        </p:txBody>
      </p:sp>
      <p:sp>
        <p:nvSpPr>
          <p:cNvPr id="10" name="Dikdörtgen 9">
            <a:extLst>
              <a:ext uri="{FF2B5EF4-FFF2-40B4-BE49-F238E27FC236}">
                <a16:creationId xmlns:a16="http://schemas.microsoft.com/office/drawing/2014/main" id="{0E736AB6-98DA-40A9-844E-F3AC17B2E5F4}"/>
              </a:ext>
            </a:extLst>
          </p:cNvPr>
          <p:cNvSpPr/>
          <p:nvPr/>
        </p:nvSpPr>
        <p:spPr>
          <a:xfrm>
            <a:off x="1196379" y="4327632"/>
            <a:ext cx="4346292" cy="647114"/>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i="1" dirty="0">
                <a:solidFill>
                  <a:schemeClr val="tx1"/>
                </a:solidFill>
                <a:effectLst/>
                <a:latin typeface="Times New Roman" panose="02020603050405020304" pitchFamily="18" charset="0"/>
                <a:ea typeface="SimSun" panose="02010600030101010101" pitchFamily="2" charset="-122"/>
              </a:rPr>
              <a:t>Add the A value </a:t>
            </a:r>
            <a:r>
              <a:rPr lang="en-US" i="1" dirty="0">
                <a:solidFill>
                  <a:schemeClr val="tx1"/>
                </a:solidFill>
                <a:latin typeface="Times New Roman" panose="02020603050405020304" pitchFamily="18" charset="0"/>
                <a:ea typeface="SimSun" panose="02010600030101010101" pitchFamily="2" charset="-122"/>
              </a:rPr>
              <a:t>to</a:t>
            </a:r>
            <a:r>
              <a:rPr lang="en-US" sz="1800" i="1" dirty="0">
                <a:solidFill>
                  <a:schemeClr val="tx1"/>
                </a:solidFill>
                <a:effectLst/>
                <a:latin typeface="Times New Roman" panose="02020603050405020304" pitchFamily="18" charset="0"/>
                <a:ea typeface="SimSun" panose="02010600030101010101" pitchFamily="2" charset="-122"/>
              </a:rPr>
              <a:t> the B value.</a:t>
            </a:r>
            <a:endParaRPr lang="en-GB" dirty="0">
              <a:solidFill>
                <a:schemeClr val="tx1"/>
              </a:solidFill>
            </a:endParaRPr>
          </a:p>
        </p:txBody>
      </p:sp>
      <p:sp>
        <p:nvSpPr>
          <p:cNvPr id="11" name="Dikdörtgen 10">
            <a:extLst>
              <a:ext uri="{FF2B5EF4-FFF2-40B4-BE49-F238E27FC236}">
                <a16:creationId xmlns:a16="http://schemas.microsoft.com/office/drawing/2014/main" id="{25AD7D08-C35A-4EC9-8CEA-E65916973A05}"/>
              </a:ext>
            </a:extLst>
          </p:cNvPr>
          <p:cNvSpPr/>
          <p:nvPr/>
        </p:nvSpPr>
        <p:spPr>
          <a:xfrm>
            <a:off x="1196379" y="5168119"/>
            <a:ext cx="4346292" cy="647114"/>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i="1" dirty="0">
                <a:solidFill>
                  <a:schemeClr val="tx1"/>
                </a:solidFill>
                <a:effectLst/>
                <a:latin typeface="Times New Roman" panose="02020603050405020304" pitchFamily="18" charset="0"/>
                <a:ea typeface="SimSun" panose="02010600030101010101" pitchFamily="2" charset="-122"/>
              </a:rPr>
              <a:t>The </a:t>
            </a:r>
            <a:r>
              <a:rPr lang="tr-TR" sz="1800" i="1" dirty="0">
                <a:solidFill>
                  <a:schemeClr val="tx1"/>
                </a:solidFill>
                <a:effectLst/>
                <a:latin typeface="Times New Roman" panose="02020603050405020304" pitchFamily="18" charset="0"/>
                <a:ea typeface="SimSun" panose="02010600030101010101" pitchFamily="2" charset="-122"/>
              </a:rPr>
              <a:t>A</a:t>
            </a:r>
            <a:r>
              <a:rPr lang="en-US" sz="1800" i="1" dirty="0">
                <a:solidFill>
                  <a:schemeClr val="tx1"/>
                </a:solidFill>
                <a:effectLst/>
                <a:latin typeface="Times New Roman" panose="02020603050405020304" pitchFamily="18" charset="0"/>
                <a:ea typeface="SimSun" panose="02010600030101010101" pitchFamily="2" charset="-122"/>
              </a:rPr>
              <a:t> and </a:t>
            </a:r>
            <a:r>
              <a:rPr lang="tr-TR" sz="1800" i="1" dirty="0">
                <a:solidFill>
                  <a:schemeClr val="tx1"/>
                </a:solidFill>
                <a:effectLst/>
                <a:latin typeface="Times New Roman" panose="02020603050405020304" pitchFamily="18" charset="0"/>
                <a:ea typeface="SimSun" panose="02010600030101010101" pitchFamily="2" charset="-122"/>
              </a:rPr>
              <a:t>B</a:t>
            </a:r>
            <a:r>
              <a:rPr lang="en-US" sz="1800" i="1" dirty="0">
                <a:solidFill>
                  <a:schemeClr val="tx1"/>
                </a:solidFill>
                <a:effectLst/>
                <a:latin typeface="Times New Roman" panose="02020603050405020304" pitchFamily="18" charset="0"/>
                <a:ea typeface="SimSun" panose="02010600030101010101" pitchFamily="2" charset="-122"/>
              </a:rPr>
              <a:t> values </a:t>
            </a:r>
            <a:r>
              <a:rPr lang="en-US" i="1" dirty="0">
                <a:solidFill>
                  <a:schemeClr val="tx1"/>
                </a:solidFill>
                <a:latin typeface="Times New Roman" panose="02020603050405020304" pitchFamily="18" charset="0"/>
                <a:ea typeface="SimSun" panose="02010600030101010101" pitchFamily="2" charset="-122"/>
              </a:rPr>
              <a:t>add up</a:t>
            </a:r>
            <a:r>
              <a:rPr lang="tr-TR" sz="1800" i="1" dirty="0">
                <a:solidFill>
                  <a:schemeClr val="tx1"/>
                </a:solidFill>
                <a:effectLst/>
                <a:latin typeface="Times New Roman" panose="02020603050405020304" pitchFamily="18" charset="0"/>
                <a:ea typeface="SimSun" panose="02010600030101010101" pitchFamily="2" charset="-122"/>
              </a:rPr>
              <a:t>.</a:t>
            </a:r>
            <a:endParaRPr lang="en-GB" dirty="0">
              <a:solidFill>
                <a:schemeClr val="tx1"/>
              </a:solidFill>
            </a:endParaRPr>
          </a:p>
        </p:txBody>
      </p:sp>
      <p:sp>
        <p:nvSpPr>
          <p:cNvPr id="12" name="Ok: Sağ 11">
            <a:extLst>
              <a:ext uri="{FF2B5EF4-FFF2-40B4-BE49-F238E27FC236}">
                <a16:creationId xmlns:a16="http://schemas.microsoft.com/office/drawing/2014/main" id="{9C41038E-3C21-4110-A84D-4547A2567215}"/>
              </a:ext>
            </a:extLst>
          </p:cNvPr>
          <p:cNvSpPr/>
          <p:nvPr/>
        </p:nvSpPr>
        <p:spPr>
          <a:xfrm>
            <a:off x="5680690" y="4454241"/>
            <a:ext cx="829994" cy="3938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k: Sağ 12">
            <a:extLst>
              <a:ext uri="{FF2B5EF4-FFF2-40B4-BE49-F238E27FC236}">
                <a16:creationId xmlns:a16="http://schemas.microsoft.com/office/drawing/2014/main" id="{7A9742D8-3824-4825-AD9A-D4B303208574}"/>
              </a:ext>
            </a:extLst>
          </p:cNvPr>
          <p:cNvSpPr/>
          <p:nvPr/>
        </p:nvSpPr>
        <p:spPr>
          <a:xfrm>
            <a:off x="5680690" y="5270222"/>
            <a:ext cx="829994" cy="3938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Dikdörtgen 13">
            <a:extLst>
              <a:ext uri="{FF2B5EF4-FFF2-40B4-BE49-F238E27FC236}">
                <a16:creationId xmlns:a16="http://schemas.microsoft.com/office/drawing/2014/main" id="{585FAB8A-E637-44DE-B24B-D48A5C5843A9}"/>
              </a:ext>
            </a:extLst>
          </p:cNvPr>
          <p:cNvSpPr/>
          <p:nvPr/>
        </p:nvSpPr>
        <p:spPr>
          <a:xfrm>
            <a:off x="6648703" y="4327632"/>
            <a:ext cx="4346292" cy="647114"/>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ea typeface="SimSun" panose="02010600030101010101" pitchFamily="2" charset="-122"/>
              </a:rPr>
              <a:t>Tag: Sum of A and B</a:t>
            </a:r>
            <a:endParaRPr lang="en-US" dirty="0">
              <a:solidFill>
                <a:schemeClr val="tx1"/>
              </a:solidFill>
            </a:endParaRPr>
          </a:p>
        </p:txBody>
      </p:sp>
      <p:sp>
        <p:nvSpPr>
          <p:cNvPr id="15" name="Dikdörtgen 14">
            <a:extLst>
              <a:ext uri="{FF2B5EF4-FFF2-40B4-BE49-F238E27FC236}">
                <a16:creationId xmlns:a16="http://schemas.microsoft.com/office/drawing/2014/main" id="{0E9D77C5-725F-48DE-B9FA-48A342AF2663}"/>
              </a:ext>
            </a:extLst>
          </p:cNvPr>
          <p:cNvSpPr/>
          <p:nvPr/>
        </p:nvSpPr>
        <p:spPr>
          <a:xfrm>
            <a:off x="6648703" y="5143612"/>
            <a:ext cx="4346292" cy="647114"/>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ea typeface="SimSun" panose="02010600030101010101" pitchFamily="2" charset="-122"/>
              </a:rPr>
              <a:t>Tag: Sum of A and B</a:t>
            </a:r>
            <a:endParaRPr lang="en-US" dirty="0">
              <a:solidFill>
                <a:schemeClr val="tx1"/>
              </a:solidFill>
            </a:endParaRPr>
          </a:p>
        </p:txBody>
      </p:sp>
      <p:pic>
        <p:nvPicPr>
          <p:cNvPr id="16" name="Ses 15">
            <a:hlinkClick r:id="" action="ppaction://media"/>
            <a:extLst>
              <a:ext uri="{FF2B5EF4-FFF2-40B4-BE49-F238E27FC236}">
                <a16:creationId xmlns:a16="http://schemas.microsoft.com/office/drawing/2014/main" id="{E2457772-2648-4F96-BFC3-B9CADFCFBEA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131667545"/>
      </p:ext>
    </p:extLst>
  </p:cSld>
  <p:clrMapOvr>
    <a:masterClrMapping/>
  </p:clrMapOvr>
  <mc:AlternateContent xmlns:mc="http://schemas.openxmlformats.org/markup-compatibility/2006" xmlns:p14="http://schemas.microsoft.com/office/powerpoint/2010/main">
    <mc:Choice Requires="p14">
      <p:transition spd="slow" p14:dur="2000" advTm="92680"/>
    </mc:Choice>
    <mc:Fallback xmlns="">
      <p:transition spd="slow" advTm="92680"/>
    </mc:Fallback>
  </mc:AlternateContent>
  <p:timing>
    <p:tnLst>
      <p:par>
        <p:cTn id="1" dur="indefinite" restart="never" nodeType="tmRoot">
          <p:childTnLst>
            <p:audio isNarration="1">
              <p:cMediaNode vol="80000" showWhenStopped="0">
                <p:cTn id="2" fill="hold" display="0">
                  <p:stCondLst>
                    <p:cond delay="indefinite"/>
                  </p:stCondLst>
                  <p:endCondLst>
                    <p:cond evt="onStopAudio" delay="0">
                      <p:tgtEl>
                        <p:sldTgt/>
                      </p:tgtEl>
                    </p:cond>
                  </p:endCondLst>
                </p:cTn>
                <p:tgtEl>
                  <p:spTgt spid="1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28452753-2942-4E59-8DF6-A485B560AC2B}"/>
              </a:ext>
            </a:extLst>
          </p:cNvPr>
          <p:cNvSpPr>
            <a:spLocks noGrp="1"/>
          </p:cNvSpPr>
          <p:nvPr>
            <p:ph sz="quarter" idx="13"/>
          </p:nvPr>
        </p:nvSpPr>
        <p:spPr>
          <a:xfrm>
            <a:off x="914399" y="1708224"/>
            <a:ext cx="10363826" cy="4398498"/>
          </a:xfrm>
        </p:spPr>
        <p:txBody>
          <a:bodyPr/>
          <a:lstStyle/>
          <a:p>
            <a:r>
              <a:rPr lang="en-GB" cap="none" dirty="0">
                <a:latin typeface="Times New Roman" panose="02020603050405020304" pitchFamily="18" charset="0"/>
                <a:cs typeface="Times New Roman" panose="02020603050405020304" pitchFamily="18" charset="0"/>
              </a:rPr>
              <a:t>Establishing relationships between sentences </a:t>
            </a:r>
            <a:endParaRPr lang="tr-TR" cap="none" dirty="0">
              <a:latin typeface="Times New Roman" panose="02020603050405020304" pitchFamily="18" charset="0"/>
              <a:cs typeface="Times New Roman" panose="02020603050405020304" pitchFamily="18" charset="0"/>
            </a:endParaRPr>
          </a:p>
          <a:p>
            <a:endParaRPr lang="tr-TR" cap="none" dirty="0">
              <a:latin typeface="Times New Roman" panose="02020603050405020304" pitchFamily="18" charset="0"/>
              <a:cs typeface="Times New Roman" panose="02020603050405020304" pitchFamily="18" charset="0"/>
            </a:endParaRPr>
          </a:p>
          <a:p>
            <a:endParaRPr lang="tr-TR" cap="none" dirty="0">
              <a:latin typeface="Times New Roman" panose="02020603050405020304" pitchFamily="18" charset="0"/>
              <a:cs typeface="Times New Roman" panose="02020603050405020304" pitchFamily="18" charset="0"/>
            </a:endParaRPr>
          </a:p>
          <a:p>
            <a:endParaRPr lang="tr-TR" cap="none" dirty="0">
              <a:latin typeface="Times New Roman" panose="02020603050405020304" pitchFamily="18" charset="0"/>
              <a:cs typeface="Times New Roman" panose="02020603050405020304" pitchFamily="18" charset="0"/>
            </a:endParaRPr>
          </a:p>
          <a:p>
            <a:endParaRPr lang="tr-TR" cap="none" dirty="0">
              <a:latin typeface="Times New Roman" panose="02020603050405020304" pitchFamily="18" charset="0"/>
              <a:cs typeface="Times New Roman" panose="02020603050405020304" pitchFamily="18" charset="0"/>
            </a:endParaRPr>
          </a:p>
          <a:p>
            <a:endParaRPr lang="tr-TR" cap="none" dirty="0">
              <a:latin typeface="Times New Roman" panose="02020603050405020304" pitchFamily="18" charset="0"/>
              <a:cs typeface="Times New Roman" panose="02020603050405020304" pitchFamily="18" charset="0"/>
            </a:endParaRPr>
          </a:p>
          <a:p>
            <a:endParaRPr lang="tr-TR" cap="none" dirty="0">
              <a:latin typeface="Times New Roman" panose="02020603050405020304" pitchFamily="18" charset="0"/>
              <a:cs typeface="Times New Roman" panose="02020603050405020304" pitchFamily="18" charset="0"/>
            </a:endParaRPr>
          </a:p>
          <a:p>
            <a:r>
              <a:rPr lang="en-GB" cap="none" dirty="0">
                <a:latin typeface="Times New Roman" panose="02020603050405020304" pitchFamily="18" charset="0"/>
                <a:cs typeface="Times New Roman" panose="02020603050405020304" pitchFamily="18" charset="0"/>
              </a:rPr>
              <a:t>Generating new code with previously learned pieces of code </a:t>
            </a:r>
            <a:endParaRPr lang="tr-TR" cap="none" dirty="0">
              <a:latin typeface="Times New Roman" panose="02020603050405020304" pitchFamily="18" charset="0"/>
              <a:cs typeface="Times New Roman" panose="02020603050405020304" pitchFamily="18" charset="0"/>
            </a:endParaRPr>
          </a:p>
        </p:txBody>
      </p:sp>
      <p:sp>
        <p:nvSpPr>
          <p:cNvPr id="4" name="Başlık 1">
            <a:extLst>
              <a:ext uri="{FF2B5EF4-FFF2-40B4-BE49-F238E27FC236}">
                <a16:creationId xmlns:a16="http://schemas.microsoft.com/office/drawing/2014/main" id="{80092048-FE64-4A95-930B-C0762A9C1CF9}"/>
              </a:ext>
            </a:extLst>
          </p:cNvPr>
          <p:cNvSpPr>
            <a:spLocks noGrp="1"/>
          </p:cNvSpPr>
          <p:nvPr>
            <p:ph type="title"/>
          </p:nvPr>
        </p:nvSpPr>
        <p:spPr>
          <a:xfrm>
            <a:off x="914399" y="684579"/>
            <a:ext cx="10364451" cy="971132"/>
          </a:xfrm>
        </p:spPr>
        <p:txBody>
          <a:bodyPr/>
          <a:lstStyle/>
          <a:p>
            <a:r>
              <a:rPr lang="en-US" sz="3600" dirty="0">
                <a:effectLst/>
                <a:latin typeface="Times New Roman" panose="02020603050405020304" pitchFamily="18" charset="0"/>
                <a:ea typeface="SimSun" panose="02010600030101010101" pitchFamily="2" charset="-122"/>
              </a:rPr>
              <a:t>Problem Statement</a:t>
            </a:r>
            <a:endParaRPr lang="en-GB" dirty="0"/>
          </a:p>
        </p:txBody>
      </p:sp>
      <p:sp>
        <p:nvSpPr>
          <p:cNvPr id="7" name="Dikdörtgen 6">
            <a:extLst>
              <a:ext uri="{FF2B5EF4-FFF2-40B4-BE49-F238E27FC236}">
                <a16:creationId xmlns:a16="http://schemas.microsoft.com/office/drawing/2014/main" id="{70F8EA27-D93F-4F54-826A-00F7A8163C0C}"/>
              </a:ext>
            </a:extLst>
          </p:cNvPr>
          <p:cNvSpPr/>
          <p:nvPr/>
        </p:nvSpPr>
        <p:spPr>
          <a:xfrm>
            <a:off x="1097904" y="2574329"/>
            <a:ext cx="4346292" cy="647114"/>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i="1" dirty="0">
                <a:solidFill>
                  <a:schemeClr val="tx1"/>
                </a:solidFill>
                <a:effectLst/>
                <a:latin typeface="Times New Roman" panose="02020603050405020304" pitchFamily="18" charset="0"/>
                <a:ea typeface="SimSun" panose="02010600030101010101" pitchFamily="2" charset="-122"/>
              </a:rPr>
              <a:t>The initial value of A is 5.</a:t>
            </a:r>
            <a:endParaRPr lang="en-GB" dirty="0">
              <a:solidFill>
                <a:schemeClr val="tx1"/>
              </a:solidFill>
            </a:endParaRPr>
          </a:p>
        </p:txBody>
      </p:sp>
      <p:sp>
        <p:nvSpPr>
          <p:cNvPr id="8" name="Dikdörtgen 7">
            <a:extLst>
              <a:ext uri="{FF2B5EF4-FFF2-40B4-BE49-F238E27FC236}">
                <a16:creationId xmlns:a16="http://schemas.microsoft.com/office/drawing/2014/main" id="{9181DC65-D454-4CA0-9BF3-CDDE078DFDDA}"/>
              </a:ext>
            </a:extLst>
          </p:cNvPr>
          <p:cNvSpPr/>
          <p:nvPr/>
        </p:nvSpPr>
        <p:spPr>
          <a:xfrm>
            <a:off x="1097904" y="3414816"/>
            <a:ext cx="4346292" cy="647114"/>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i="1" dirty="0">
                <a:solidFill>
                  <a:schemeClr val="tx1"/>
                </a:solidFill>
                <a:effectLst/>
                <a:latin typeface="Times New Roman" panose="02020603050405020304" pitchFamily="18" charset="0"/>
                <a:ea typeface="SimSun" panose="02010600030101010101" pitchFamily="2" charset="-122"/>
              </a:rPr>
              <a:t>The initial value of B is 7.</a:t>
            </a:r>
            <a:endParaRPr lang="en-GB" dirty="0">
              <a:solidFill>
                <a:schemeClr val="tx1"/>
              </a:solidFill>
            </a:endParaRPr>
          </a:p>
        </p:txBody>
      </p:sp>
      <p:sp>
        <p:nvSpPr>
          <p:cNvPr id="9" name="Ok: Sağ 8">
            <a:extLst>
              <a:ext uri="{FF2B5EF4-FFF2-40B4-BE49-F238E27FC236}">
                <a16:creationId xmlns:a16="http://schemas.microsoft.com/office/drawing/2014/main" id="{DED630D7-CF0D-4A5A-BF58-5A8E4E35829A}"/>
              </a:ext>
            </a:extLst>
          </p:cNvPr>
          <p:cNvSpPr/>
          <p:nvPr/>
        </p:nvSpPr>
        <p:spPr>
          <a:xfrm>
            <a:off x="5582215" y="2700938"/>
            <a:ext cx="829994" cy="3938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k: Sağ 9">
            <a:extLst>
              <a:ext uri="{FF2B5EF4-FFF2-40B4-BE49-F238E27FC236}">
                <a16:creationId xmlns:a16="http://schemas.microsoft.com/office/drawing/2014/main" id="{86D50AA4-E1A3-48FE-AA1E-0DB1748797B7}"/>
              </a:ext>
            </a:extLst>
          </p:cNvPr>
          <p:cNvSpPr/>
          <p:nvPr/>
        </p:nvSpPr>
        <p:spPr>
          <a:xfrm>
            <a:off x="5582215" y="3516919"/>
            <a:ext cx="829994" cy="3938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Dikdörtgen 10">
            <a:extLst>
              <a:ext uri="{FF2B5EF4-FFF2-40B4-BE49-F238E27FC236}">
                <a16:creationId xmlns:a16="http://schemas.microsoft.com/office/drawing/2014/main" id="{AE539401-9571-44C1-8BCD-98DBDE7A33CD}"/>
              </a:ext>
            </a:extLst>
          </p:cNvPr>
          <p:cNvSpPr/>
          <p:nvPr/>
        </p:nvSpPr>
        <p:spPr>
          <a:xfrm>
            <a:off x="6550228" y="2574329"/>
            <a:ext cx="4346292" cy="647114"/>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effectLst/>
                <a:latin typeface="Times New Roman" panose="02020603050405020304" pitchFamily="18" charset="0"/>
                <a:ea typeface="SimSun" panose="02010600030101010101" pitchFamily="2" charset="-122"/>
              </a:rPr>
              <a:t>The</a:t>
            </a:r>
            <a:r>
              <a:rPr lang="en-US" dirty="0">
                <a:solidFill>
                  <a:schemeClr val="tx1"/>
                </a:solidFill>
                <a:latin typeface="Times New Roman" panose="02020603050405020304" pitchFamily="18" charset="0"/>
                <a:ea typeface="SimSun" panose="02010600030101010101" pitchFamily="2" charset="-122"/>
              </a:rPr>
              <a:t> code piece is generated!</a:t>
            </a:r>
            <a:endParaRPr lang="en-US" dirty="0">
              <a:solidFill>
                <a:schemeClr val="tx1"/>
              </a:solidFill>
            </a:endParaRPr>
          </a:p>
        </p:txBody>
      </p:sp>
      <p:sp>
        <p:nvSpPr>
          <p:cNvPr id="12" name="Dikdörtgen 11">
            <a:extLst>
              <a:ext uri="{FF2B5EF4-FFF2-40B4-BE49-F238E27FC236}">
                <a16:creationId xmlns:a16="http://schemas.microsoft.com/office/drawing/2014/main" id="{D75F850D-3255-4992-BACF-85FFF00A003C}"/>
              </a:ext>
            </a:extLst>
          </p:cNvPr>
          <p:cNvSpPr/>
          <p:nvPr/>
        </p:nvSpPr>
        <p:spPr>
          <a:xfrm>
            <a:off x="6550228" y="3390309"/>
            <a:ext cx="4346292" cy="647114"/>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effectLst/>
                <a:latin typeface="Times New Roman" panose="02020603050405020304" pitchFamily="18" charset="0"/>
                <a:ea typeface="SimSun" panose="02010600030101010101" pitchFamily="2" charset="-122"/>
              </a:rPr>
              <a:t>The</a:t>
            </a:r>
            <a:r>
              <a:rPr lang="en-US" dirty="0">
                <a:solidFill>
                  <a:schemeClr val="tx1"/>
                </a:solidFill>
                <a:latin typeface="Times New Roman" panose="02020603050405020304" pitchFamily="18" charset="0"/>
                <a:ea typeface="SimSun" panose="02010600030101010101" pitchFamily="2" charset="-122"/>
              </a:rPr>
              <a:t> code piece is generated!</a:t>
            </a:r>
            <a:endParaRPr lang="en-US" dirty="0">
              <a:solidFill>
                <a:schemeClr val="tx1"/>
              </a:solidFill>
            </a:endParaRPr>
          </a:p>
        </p:txBody>
      </p:sp>
      <p:sp>
        <p:nvSpPr>
          <p:cNvPr id="13" name="Dikdörtgen 12">
            <a:extLst>
              <a:ext uri="{FF2B5EF4-FFF2-40B4-BE49-F238E27FC236}">
                <a16:creationId xmlns:a16="http://schemas.microsoft.com/office/drawing/2014/main" id="{476F73B5-0D99-4336-B4F7-41C62FB7F050}"/>
              </a:ext>
            </a:extLst>
          </p:cNvPr>
          <p:cNvSpPr/>
          <p:nvPr/>
        </p:nvSpPr>
        <p:spPr>
          <a:xfrm>
            <a:off x="1097904" y="4297739"/>
            <a:ext cx="4346292" cy="647114"/>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i="1" dirty="0">
                <a:solidFill>
                  <a:schemeClr val="tx1"/>
                </a:solidFill>
                <a:effectLst/>
                <a:latin typeface="Times New Roman" panose="02020603050405020304" pitchFamily="18" charset="0"/>
                <a:ea typeface="SimSun" panose="02010600030101010101" pitchFamily="2" charset="-122"/>
              </a:rPr>
              <a:t>These two values </a:t>
            </a:r>
            <a:r>
              <a:rPr lang="en-US" i="1" dirty="0">
                <a:solidFill>
                  <a:schemeClr val="tx1"/>
                </a:solidFill>
                <a:latin typeface="Times New Roman" panose="02020603050405020304" pitchFamily="18" charset="0"/>
                <a:ea typeface="SimSun" panose="02010600030101010101" pitchFamily="2" charset="-122"/>
              </a:rPr>
              <a:t>add up</a:t>
            </a:r>
            <a:r>
              <a:rPr lang="en-GB" sz="1800" i="1" dirty="0">
                <a:solidFill>
                  <a:schemeClr val="tx1"/>
                </a:solidFill>
                <a:effectLst/>
                <a:latin typeface="Times New Roman" panose="02020603050405020304" pitchFamily="18" charset="0"/>
                <a:ea typeface="SimSun" panose="02010600030101010101" pitchFamily="2" charset="-122"/>
              </a:rPr>
              <a:t>.</a:t>
            </a:r>
            <a:endParaRPr lang="en-GB" dirty="0">
              <a:solidFill>
                <a:schemeClr val="tx1"/>
              </a:solidFill>
            </a:endParaRPr>
          </a:p>
        </p:txBody>
      </p:sp>
      <p:sp>
        <p:nvSpPr>
          <p:cNvPr id="14" name="Ok: Sağ 13">
            <a:extLst>
              <a:ext uri="{FF2B5EF4-FFF2-40B4-BE49-F238E27FC236}">
                <a16:creationId xmlns:a16="http://schemas.microsoft.com/office/drawing/2014/main" id="{A9D0678F-2244-49A8-9E6D-606248094B17}"/>
              </a:ext>
            </a:extLst>
          </p:cNvPr>
          <p:cNvSpPr/>
          <p:nvPr/>
        </p:nvSpPr>
        <p:spPr>
          <a:xfrm>
            <a:off x="5582215" y="4399842"/>
            <a:ext cx="829994" cy="3938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Dikdörtgen 14">
            <a:extLst>
              <a:ext uri="{FF2B5EF4-FFF2-40B4-BE49-F238E27FC236}">
                <a16:creationId xmlns:a16="http://schemas.microsoft.com/office/drawing/2014/main" id="{4A9D1E86-8C80-40C7-875A-70A1060E9247}"/>
              </a:ext>
            </a:extLst>
          </p:cNvPr>
          <p:cNvSpPr/>
          <p:nvPr/>
        </p:nvSpPr>
        <p:spPr>
          <a:xfrm>
            <a:off x="6550228" y="4273232"/>
            <a:ext cx="4346292" cy="647114"/>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latin typeface="Times New Roman" panose="02020603050405020304" pitchFamily="18" charset="0"/>
                <a:cs typeface="Times New Roman" panose="02020603050405020304" pitchFamily="18" charset="0"/>
              </a:rPr>
              <a:t>Which values?</a:t>
            </a:r>
          </a:p>
        </p:txBody>
      </p:sp>
      <p:pic>
        <p:nvPicPr>
          <p:cNvPr id="16" name="Ses 15">
            <a:hlinkClick r:id="" action="ppaction://media"/>
            <a:extLst>
              <a:ext uri="{FF2B5EF4-FFF2-40B4-BE49-F238E27FC236}">
                <a16:creationId xmlns:a16="http://schemas.microsoft.com/office/drawing/2014/main" id="{085FBA7D-ABD4-4871-8B44-7CD8503CDF2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662176406"/>
      </p:ext>
    </p:extLst>
  </p:cSld>
  <p:clrMapOvr>
    <a:masterClrMapping/>
  </p:clrMapOvr>
  <mc:AlternateContent xmlns:mc="http://schemas.openxmlformats.org/markup-compatibility/2006" xmlns:p14="http://schemas.microsoft.com/office/powerpoint/2010/main">
    <mc:Choice Requires="p14">
      <p:transition spd="slow" p14:dur="2000" advTm="47564"/>
    </mc:Choice>
    <mc:Fallback xmlns="">
      <p:transition spd="slow" advTm="47564"/>
    </mc:Fallback>
  </mc:AlternateContent>
  <p:timing>
    <p:tnLst>
      <p:par>
        <p:cTn id="1" dur="indefinite" restart="never" nodeType="tmRoot">
          <p:childTnLst>
            <p:audio isNarration="1">
              <p:cMediaNode vol="80000" showWhenStopped="0">
                <p:cTn id="2" fill="hold" display="0">
                  <p:stCondLst>
                    <p:cond delay="indefinite"/>
                  </p:stCondLst>
                  <p:endCondLst>
                    <p:cond evt="onStopAudio" delay="0">
                      <p:tgtEl>
                        <p:sldTgt/>
                      </p:tgtEl>
                    </p:cond>
                  </p:endCondLst>
                </p:cTn>
                <p:tgtEl>
                  <p:spTgt spid="1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E6202E8-877D-4819-84FB-D6027FE0DDD6}"/>
              </a:ext>
            </a:extLst>
          </p:cNvPr>
          <p:cNvSpPr>
            <a:spLocks noGrp="1"/>
          </p:cNvSpPr>
          <p:nvPr>
            <p:ph type="title"/>
          </p:nvPr>
        </p:nvSpPr>
        <p:spPr>
          <a:xfrm>
            <a:off x="914399" y="702925"/>
            <a:ext cx="10364451" cy="1083674"/>
          </a:xfrm>
        </p:spPr>
        <p:txBody>
          <a:bodyPr/>
          <a:lstStyle/>
          <a:p>
            <a:r>
              <a:rPr lang="en-US" dirty="0">
                <a:latin typeface="Times New Roman" panose="02020603050405020304" pitchFamily="18" charset="0"/>
                <a:cs typeface="Times New Roman" panose="02020603050405020304" pitchFamily="18" charset="0"/>
              </a:rPr>
              <a:t>Related</a:t>
            </a:r>
            <a:r>
              <a:rPr lang="tr-TR" dirty="0">
                <a:latin typeface="Times New Roman" panose="02020603050405020304" pitchFamily="18" charset="0"/>
                <a:cs typeface="Times New Roman" panose="02020603050405020304" pitchFamily="18" charset="0"/>
              </a:rPr>
              <a:t> Works</a:t>
            </a:r>
            <a:endParaRPr lang="en-GB" dirty="0">
              <a:latin typeface="Times New Roman" panose="02020603050405020304" pitchFamily="18" charset="0"/>
              <a:cs typeface="Times New Roman" panose="02020603050405020304" pitchFamily="18" charset="0"/>
            </a:endParaRPr>
          </a:p>
        </p:txBody>
      </p:sp>
      <p:sp>
        <p:nvSpPr>
          <p:cNvPr id="3" name="İçerik Yer Tutucusu 2">
            <a:extLst>
              <a:ext uri="{FF2B5EF4-FFF2-40B4-BE49-F238E27FC236}">
                <a16:creationId xmlns:a16="http://schemas.microsoft.com/office/drawing/2014/main" id="{0395C6BC-369D-4BE8-9666-7F92424A6EDE}"/>
              </a:ext>
            </a:extLst>
          </p:cNvPr>
          <p:cNvSpPr>
            <a:spLocks noGrp="1"/>
          </p:cNvSpPr>
          <p:nvPr>
            <p:ph sz="quarter" idx="13"/>
          </p:nvPr>
        </p:nvSpPr>
        <p:spPr>
          <a:xfrm>
            <a:off x="914399" y="2150475"/>
            <a:ext cx="10363826" cy="4342225"/>
          </a:xfrm>
        </p:spPr>
        <p:txBody>
          <a:bodyPr/>
          <a:lstStyle/>
          <a:p>
            <a:r>
              <a:rPr lang="tr-TR" cap="none" dirty="0" err="1">
                <a:latin typeface="Times New Roman" panose="02020603050405020304" pitchFamily="18" charset="0"/>
                <a:cs typeface="Times New Roman" panose="02020603050405020304" pitchFamily="18" charset="0"/>
              </a:rPr>
              <a:t>OpenAI</a:t>
            </a:r>
            <a:r>
              <a:rPr lang="tr-TR" cap="none" dirty="0">
                <a:latin typeface="Times New Roman" panose="02020603050405020304" pitchFamily="18" charset="0"/>
                <a:cs typeface="Times New Roman" panose="02020603050405020304" pitchFamily="18" charset="0"/>
              </a:rPr>
              <a:t> </a:t>
            </a:r>
            <a:r>
              <a:rPr lang="tr-TR" cap="none" dirty="0" err="1">
                <a:latin typeface="Times New Roman" panose="02020603050405020304" pitchFamily="18" charset="0"/>
                <a:cs typeface="Times New Roman" panose="02020603050405020304" pitchFamily="18" charset="0"/>
              </a:rPr>
              <a:t>Codex</a:t>
            </a:r>
            <a:r>
              <a:rPr lang="tr-TR" cap="none" dirty="0">
                <a:latin typeface="Times New Roman" panose="02020603050405020304" pitchFamily="18" charset="0"/>
                <a:cs typeface="Times New Roman" panose="02020603050405020304" pitchFamily="18" charset="0"/>
              </a:rPr>
              <a:t> (GPT-3 </a:t>
            </a:r>
            <a:r>
              <a:rPr lang="tr-TR" cap="none" dirty="0" err="1">
                <a:latin typeface="Times New Roman" panose="02020603050405020304" pitchFamily="18" charset="0"/>
                <a:cs typeface="Times New Roman" panose="02020603050405020304" pitchFamily="18" charset="0"/>
              </a:rPr>
              <a:t>based</a:t>
            </a:r>
            <a:r>
              <a:rPr lang="tr-TR" cap="none" dirty="0">
                <a:latin typeface="Times New Roman" panose="02020603050405020304" pitchFamily="18" charset="0"/>
                <a:cs typeface="Times New Roman" panose="02020603050405020304" pitchFamily="18" charset="0"/>
              </a:rPr>
              <a:t>) (</a:t>
            </a:r>
            <a:r>
              <a:rPr lang="tr-TR" cap="none" dirty="0" err="1">
                <a:latin typeface="Times New Roman" panose="02020603050405020304" pitchFamily="18" charset="0"/>
                <a:cs typeface="Times New Roman" panose="02020603050405020304" pitchFamily="18" charset="0"/>
              </a:rPr>
              <a:t>August</a:t>
            </a:r>
            <a:r>
              <a:rPr lang="tr-TR" cap="none" dirty="0">
                <a:latin typeface="Times New Roman" panose="02020603050405020304" pitchFamily="18" charset="0"/>
                <a:cs typeface="Times New Roman" panose="02020603050405020304" pitchFamily="18" charset="0"/>
              </a:rPr>
              <a:t> 10, 2021)</a:t>
            </a:r>
          </a:p>
          <a:p>
            <a:r>
              <a:rPr lang="en-GB" cap="none" dirty="0">
                <a:latin typeface="Times New Roman" panose="02020603050405020304" pitchFamily="18" charset="0"/>
                <a:cs typeface="Times New Roman" panose="02020603050405020304" pitchFamily="18" charset="0"/>
              </a:rPr>
              <a:t>Based on GPT-3, a neural network trained on text, Codex has additionally been trained on 159 gigabytes of Python code from 54 million GitHub repositories. A typical use case of Codex is typing a comment, such as "//compute the moving average of an array for a given window size", then using the AI to suggest a block of code satisfying that prompt. </a:t>
            </a:r>
            <a:r>
              <a:rPr lang="en-GB" cap="none" dirty="0" err="1">
                <a:latin typeface="Times New Roman" panose="02020603050405020304" pitchFamily="18" charset="0"/>
                <a:cs typeface="Times New Roman" panose="02020603050405020304" pitchFamily="18" charset="0"/>
              </a:rPr>
              <a:t>OpenAI</a:t>
            </a:r>
            <a:r>
              <a:rPr lang="en-GB" cap="none" dirty="0">
                <a:latin typeface="Times New Roman" panose="02020603050405020304" pitchFamily="18" charset="0"/>
                <a:cs typeface="Times New Roman" panose="02020603050405020304" pitchFamily="18" charset="0"/>
              </a:rPr>
              <a:t> has stated that Codex can complete approximately 37% of requests and is meant to make human programming faster rather than replace it</a:t>
            </a:r>
            <a:r>
              <a:rPr lang="tr-TR" cap="none" dirty="0">
                <a:latin typeface="Times New Roman" panose="02020603050405020304" pitchFamily="18" charset="0"/>
                <a:cs typeface="Times New Roman" panose="02020603050405020304" pitchFamily="18" charset="0"/>
              </a:rPr>
              <a:t>.</a:t>
            </a:r>
          </a:p>
          <a:p>
            <a:r>
              <a:rPr lang="en-GB" cap="none" dirty="0">
                <a:latin typeface="Times New Roman" panose="02020603050405020304" pitchFamily="18" charset="0"/>
                <a:cs typeface="Times New Roman" panose="02020603050405020304" pitchFamily="18" charset="0"/>
              </a:rPr>
              <a:t>https://www.youtube.com/watch?v=Zm9B-DvwOgw</a:t>
            </a:r>
          </a:p>
        </p:txBody>
      </p:sp>
    </p:spTree>
    <p:extLst>
      <p:ext uri="{BB962C8B-B14F-4D97-AF65-F5344CB8AC3E}">
        <p14:creationId xmlns:p14="http://schemas.microsoft.com/office/powerpoint/2010/main" val="19238562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Başlık 1">
            <a:extLst>
              <a:ext uri="{FF2B5EF4-FFF2-40B4-BE49-F238E27FC236}">
                <a16:creationId xmlns:a16="http://schemas.microsoft.com/office/drawing/2014/main" id="{75522C8B-E2AB-45CF-9F8E-AD71F7974C90}"/>
              </a:ext>
            </a:extLst>
          </p:cNvPr>
          <p:cNvSpPr>
            <a:spLocks noGrp="1"/>
          </p:cNvSpPr>
          <p:nvPr>
            <p:ph type="title"/>
          </p:nvPr>
        </p:nvSpPr>
        <p:spPr>
          <a:xfrm>
            <a:off x="913774" y="706545"/>
            <a:ext cx="10364451" cy="760117"/>
          </a:xfrm>
        </p:spPr>
        <p:txBody>
          <a:bodyPr/>
          <a:lstStyle/>
          <a:p>
            <a:r>
              <a:rPr lang="en-US" dirty="0">
                <a:latin typeface="Times New Roman" panose="02020603050405020304" pitchFamily="18" charset="0"/>
                <a:cs typeface="Times New Roman" panose="02020603050405020304" pitchFamily="18" charset="0"/>
              </a:rPr>
              <a:t>Solution</a:t>
            </a:r>
            <a:endParaRPr lang="en-GB" dirty="0"/>
          </a:p>
        </p:txBody>
      </p:sp>
      <p:sp>
        <p:nvSpPr>
          <p:cNvPr id="5" name="Dikdörtgen 4">
            <a:extLst>
              <a:ext uri="{FF2B5EF4-FFF2-40B4-BE49-F238E27FC236}">
                <a16:creationId xmlns:a16="http://schemas.microsoft.com/office/drawing/2014/main" id="{E35D9E42-6D31-48C9-A381-DAFE5B226FE2}"/>
              </a:ext>
            </a:extLst>
          </p:cNvPr>
          <p:cNvSpPr/>
          <p:nvPr/>
        </p:nvSpPr>
        <p:spPr>
          <a:xfrm>
            <a:off x="1800665" y="3429000"/>
            <a:ext cx="3010486" cy="1463040"/>
          </a:xfrm>
          <a:prstGeom prst="rect">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Generating Code</a:t>
            </a:r>
          </a:p>
        </p:txBody>
      </p:sp>
      <p:sp>
        <p:nvSpPr>
          <p:cNvPr id="6" name="Dikdörtgen 5">
            <a:extLst>
              <a:ext uri="{FF2B5EF4-FFF2-40B4-BE49-F238E27FC236}">
                <a16:creationId xmlns:a16="http://schemas.microsoft.com/office/drawing/2014/main" id="{8FB99F96-3FEA-4760-A684-0D99A00217FD}"/>
              </a:ext>
            </a:extLst>
          </p:cNvPr>
          <p:cNvSpPr/>
          <p:nvPr/>
        </p:nvSpPr>
        <p:spPr>
          <a:xfrm>
            <a:off x="7228448" y="3429000"/>
            <a:ext cx="3010486" cy="1463040"/>
          </a:xfrm>
          <a:prstGeom prst="rect">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latin typeface="Times New Roman" panose="02020603050405020304" pitchFamily="18" charset="0"/>
                <a:cs typeface="Times New Roman" panose="02020603050405020304" pitchFamily="18" charset="0"/>
              </a:rPr>
              <a:t>User creates new</a:t>
            </a:r>
            <a:r>
              <a:rPr lang="tr-TR" dirty="0">
                <a:solidFill>
                  <a:schemeClr val="tx1"/>
                </a:solidFill>
                <a:latin typeface="Times New Roman" panose="02020603050405020304" pitchFamily="18" charset="0"/>
                <a:cs typeface="Times New Roman" panose="02020603050405020304" pitchFamily="18" charset="0"/>
              </a:rPr>
              <a:t> </a:t>
            </a:r>
            <a:r>
              <a:rPr lang="en-US" dirty="0">
                <a:solidFill>
                  <a:schemeClr val="tx1"/>
                </a:solidFill>
                <a:latin typeface="Times New Roman" panose="02020603050405020304" pitchFamily="18" charset="0"/>
                <a:cs typeface="Times New Roman" panose="02020603050405020304" pitchFamily="18" charset="0"/>
              </a:rPr>
              <a:t>additional</a:t>
            </a:r>
            <a:r>
              <a:rPr lang="en-GB" dirty="0">
                <a:solidFill>
                  <a:schemeClr val="tx1"/>
                </a:solidFill>
                <a:latin typeface="Times New Roman" panose="02020603050405020304" pitchFamily="18" charset="0"/>
                <a:cs typeface="Times New Roman" panose="02020603050405020304" pitchFamily="18" charset="0"/>
              </a:rPr>
              <a:t> dataset based on feedback. </a:t>
            </a:r>
          </a:p>
        </p:txBody>
      </p:sp>
      <p:cxnSp>
        <p:nvCxnSpPr>
          <p:cNvPr id="11" name="Bağlayıcı: Eğri 10">
            <a:extLst>
              <a:ext uri="{FF2B5EF4-FFF2-40B4-BE49-F238E27FC236}">
                <a16:creationId xmlns:a16="http://schemas.microsoft.com/office/drawing/2014/main" id="{16841EAC-2E7C-407C-93C6-CEFE04868AB0}"/>
              </a:ext>
            </a:extLst>
          </p:cNvPr>
          <p:cNvCxnSpPr>
            <a:stCxn id="5" idx="0"/>
            <a:endCxn id="6" idx="0"/>
          </p:cNvCxnSpPr>
          <p:nvPr/>
        </p:nvCxnSpPr>
        <p:spPr>
          <a:xfrm rot="5400000" flipH="1" flipV="1">
            <a:off x="6019799" y="715109"/>
            <a:ext cx="12700" cy="5427783"/>
          </a:xfrm>
          <a:prstGeom prst="curvedConnector3">
            <a:avLst>
              <a:gd name="adj1" fmla="val 523385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Bağlayıcı: Eğri 13">
            <a:extLst>
              <a:ext uri="{FF2B5EF4-FFF2-40B4-BE49-F238E27FC236}">
                <a16:creationId xmlns:a16="http://schemas.microsoft.com/office/drawing/2014/main" id="{A44F19DB-A0F5-48A7-A2A1-8694938ACB37}"/>
              </a:ext>
            </a:extLst>
          </p:cNvPr>
          <p:cNvCxnSpPr>
            <a:stCxn id="6" idx="2"/>
            <a:endCxn id="5" idx="2"/>
          </p:cNvCxnSpPr>
          <p:nvPr/>
        </p:nvCxnSpPr>
        <p:spPr>
          <a:xfrm rot="5400000">
            <a:off x="6019800" y="2178149"/>
            <a:ext cx="12700" cy="5427783"/>
          </a:xfrm>
          <a:prstGeom prst="curvedConnector3">
            <a:avLst>
              <a:gd name="adj1" fmla="val 4569236"/>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Metin kutusu 15">
            <a:extLst>
              <a:ext uri="{FF2B5EF4-FFF2-40B4-BE49-F238E27FC236}">
                <a16:creationId xmlns:a16="http://schemas.microsoft.com/office/drawing/2014/main" id="{BD45BFD8-1ED7-4278-98B9-AF57AF4288C5}"/>
              </a:ext>
            </a:extLst>
          </p:cNvPr>
          <p:cNvSpPr txBox="1"/>
          <p:nvPr/>
        </p:nvSpPr>
        <p:spPr>
          <a:xfrm>
            <a:off x="4315352" y="2263165"/>
            <a:ext cx="3561296" cy="369332"/>
          </a:xfrm>
          <a:prstGeom prst="rect">
            <a:avLst/>
          </a:prstGeom>
          <a:noFill/>
        </p:spPr>
        <p:txBody>
          <a:bodyPr wrap="none" rtlCol="0">
            <a:spAutoFit/>
          </a:bodyPr>
          <a:lstStyle/>
          <a:p>
            <a:pPr rtl="0"/>
            <a:r>
              <a:rPr lang="en-GB" dirty="0">
                <a:effectLst/>
                <a:latin typeface="Times New Roman" panose="02020603050405020304" pitchFamily="18" charset="0"/>
                <a:cs typeface="Times New Roman" panose="02020603050405020304" pitchFamily="18" charset="0"/>
              </a:rPr>
              <a:t>Gives feedback for unfamiliar texts. </a:t>
            </a:r>
            <a:endParaRPr lang="en-GB" dirty="0">
              <a:latin typeface="Times New Roman" panose="02020603050405020304" pitchFamily="18" charset="0"/>
              <a:cs typeface="Times New Roman" panose="02020603050405020304" pitchFamily="18" charset="0"/>
            </a:endParaRPr>
          </a:p>
        </p:txBody>
      </p:sp>
      <p:sp>
        <p:nvSpPr>
          <p:cNvPr id="20" name="Metin kutusu 19">
            <a:extLst>
              <a:ext uri="{FF2B5EF4-FFF2-40B4-BE49-F238E27FC236}">
                <a16:creationId xmlns:a16="http://schemas.microsoft.com/office/drawing/2014/main" id="{05D5FDEE-B1B9-4C83-9025-1178794148A9}"/>
              </a:ext>
            </a:extLst>
          </p:cNvPr>
          <p:cNvSpPr txBox="1"/>
          <p:nvPr/>
        </p:nvSpPr>
        <p:spPr>
          <a:xfrm>
            <a:off x="4046344" y="5573486"/>
            <a:ext cx="3959610"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Training with the new </a:t>
            </a:r>
            <a:r>
              <a:rPr lang="en-US" dirty="0">
                <a:solidFill>
                  <a:schemeClr val="tx1"/>
                </a:solidFill>
                <a:latin typeface="Times New Roman" panose="02020603050405020304" pitchFamily="18" charset="0"/>
                <a:cs typeface="Times New Roman" panose="02020603050405020304" pitchFamily="18" charset="0"/>
              </a:rPr>
              <a:t>additional</a:t>
            </a:r>
            <a:r>
              <a:rPr lang="tr-TR"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dataset</a:t>
            </a:r>
            <a:r>
              <a:rPr lang="tr-TR" dirty="0">
                <a:latin typeface="Times New Roman" panose="02020603050405020304" pitchFamily="18" charset="0"/>
                <a:cs typeface="Times New Roman" panose="02020603050405020304" pitchFamily="18" charset="0"/>
              </a:rPr>
              <a:t>.</a:t>
            </a:r>
            <a:endParaRPr lang="en-GB"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17963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DE5FCC0-3457-40CB-8D11-750C3FE391B1}"/>
              </a:ext>
            </a:extLst>
          </p:cNvPr>
          <p:cNvSpPr>
            <a:spLocks noGrp="1"/>
          </p:cNvSpPr>
          <p:nvPr>
            <p:ph type="title"/>
          </p:nvPr>
        </p:nvSpPr>
        <p:spPr>
          <a:xfrm>
            <a:off x="913774" y="706545"/>
            <a:ext cx="10364451" cy="760117"/>
          </a:xfrm>
        </p:spPr>
        <p:txBody>
          <a:bodyPr/>
          <a:lstStyle/>
          <a:p>
            <a:r>
              <a:rPr lang="en-US" dirty="0">
                <a:latin typeface="Times New Roman" panose="02020603050405020304" pitchFamily="18" charset="0"/>
                <a:cs typeface="Times New Roman" panose="02020603050405020304" pitchFamily="18" charset="0"/>
              </a:rPr>
              <a:t>Solution</a:t>
            </a:r>
            <a:endParaRPr lang="en-GB" dirty="0"/>
          </a:p>
        </p:txBody>
      </p:sp>
      <p:sp>
        <p:nvSpPr>
          <p:cNvPr id="4" name="Oval 3">
            <a:extLst>
              <a:ext uri="{FF2B5EF4-FFF2-40B4-BE49-F238E27FC236}">
                <a16:creationId xmlns:a16="http://schemas.microsoft.com/office/drawing/2014/main" id="{2CAC0940-FA14-406B-A87A-B5E3EA1BFEA8}"/>
              </a:ext>
            </a:extLst>
          </p:cNvPr>
          <p:cNvSpPr/>
          <p:nvPr/>
        </p:nvSpPr>
        <p:spPr>
          <a:xfrm>
            <a:off x="2672862" y="2014024"/>
            <a:ext cx="2602523" cy="1304778"/>
          </a:xfrm>
          <a:prstGeom prst="ellips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Times New Roman" panose="02020603050405020304" pitchFamily="18" charset="0"/>
                <a:cs typeface="Times New Roman" panose="02020603050405020304" pitchFamily="18" charset="0"/>
              </a:rPr>
              <a:t>Text</a:t>
            </a:r>
          </a:p>
        </p:txBody>
      </p:sp>
      <p:sp>
        <p:nvSpPr>
          <p:cNvPr id="5" name="Oval 4">
            <a:extLst>
              <a:ext uri="{FF2B5EF4-FFF2-40B4-BE49-F238E27FC236}">
                <a16:creationId xmlns:a16="http://schemas.microsoft.com/office/drawing/2014/main" id="{2D82C549-228E-491C-AB92-F4DF3EE68C6C}"/>
              </a:ext>
            </a:extLst>
          </p:cNvPr>
          <p:cNvSpPr/>
          <p:nvPr/>
        </p:nvSpPr>
        <p:spPr>
          <a:xfrm>
            <a:off x="7010398" y="2014024"/>
            <a:ext cx="2602523" cy="1304778"/>
          </a:xfrm>
          <a:prstGeom prst="ellips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Times New Roman" panose="02020603050405020304" pitchFamily="18" charset="0"/>
                <a:cs typeface="Times New Roman" panose="02020603050405020304" pitchFamily="18" charset="0"/>
              </a:rPr>
              <a:t>Text</a:t>
            </a:r>
          </a:p>
        </p:txBody>
      </p:sp>
      <p:sp>
        <p:nvSpPr>
          <p:cNvPr id="6" name="Oval 5">
            <a:extLst>
              <a:ext uri="{FF2B5EF4-FFF2-40B4-BE49-F238E27FC236}">
                <a16:creationId xmlns:a16="http://schemas.microsoft.com/office/drawing/2014/main" id="{2DBB2307-89FC-4C2D-97DC-0CD656321A59}"/>
              </a:ext>
            </a:extLst>
          </p:cNvPr>
          <p:cNvSpPr/>
          <p:nvPr/>
        </p:nvSpPr>
        <p:spPr>
          <a:xfrm>
            <a:off x="970044" y="4246222"/>
            <a:ext cx="2602523" cy="1304778"/>
          </a:xfrm>
          <a:prstGeom prst="ellips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Times New Roman" panose="02020603050405020304" pitchFamily="18" charset="0"/>
                <a:cs typeface="Times New Roman" panose="02020603050405020304" pitchFamily="18" charset="0"/>
              </a:rPr>
              <a:t>Text</a:t>
            </a:r>
          </a:p>
        </p:txBody>
      </p:sp>
      <p:sp>
        <p:nvSpPr>
          <p:cNvPr id="7" name="Oval 6">
            <a:extLst>
              <a:ext uri="{FF2B5EF4-FFF2-40B4-BE49-F238E27FC236}">
                <a16:creationId xmlns:a16="http://schemas.microsoft.com/office/drawing/2014/main" id="{2BE6C7D5-0F74-44B7-97F4-90728B6F8B2D}"/>
              </a:ext>
            </a:extLst>
          </p:cNvPr>
          <p:cNvSpPr/>
          <p:nvPr/>
        </p:nvSpPr>
        <p:spPr>
          <a:xfrm>
            <a:off x="4794738" y="4246222"/>
            <a:ext cx="2602523" cy="1304778"/>
          </a:xfrm>
          <a:prstGeom prst="ellips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Times New Roman" panose="02020603050405020304" pitchFamily="18" charset="0"/>
                <a:cs typeface="Times New Roman" panose="02020603050405020304" pitchFamily="18" charset="0"/>
              </a:rPr>
              <a:t>Modules</a:t>
            </a:r>
          </a:p>
        </p:txBody>
      </p:sp>
      <p:sp>
        <p:nvSpPr>
          <p:cNvPr id="8" name="Oval 7">
            <a:extLst>
              <a:ext uri="{FF2B5EF4-FFF2-40B4-BE49-F238E27FC236}">
                <a16:creationId xmlns:a16="http://schemas.microsoft.com/office/drawing/2014/main" id="{3707D193-87D4-409C-87E8-88E8053715A6}"/>
              </a:ext>
            </a:extLst>
          </p:cNvPr>
          <p:cNvSpPr/>
          <p:nvPr/>
        </p:nvSpPr>
        <p:spPr>
          <a:xfrm>
            <a:off x="8675702" y="4246222"/>
            <a:ext cx="2602523" cy="1304778"/>
          </a:xfrm>
          <a:prstGeom prst="ellips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Times New Roman" panose="02020603050405020304" pitchFamily="18" charset="0"/>
                <a:cs typeface="Times New Roman" panose="02020603050405020304" pitchFamily="18" charset="0"/>
              </a:rPr>
              <a:t>Text</a:t>
            </a:r>
          </a:p>
        </p:txBody>
      </p:sp>
      <p:cxnSp>
        <p:nvCxnSpPr>
          <p:cNvPr id="10" name="Düz Ok Bağlayıcısı 9">
            <a:extLst>
              <a:ext uri="{FF2B5EF4-FFF2-40B4-BE49-F238E27FC236}">
                <a16:creationId xmlns:a16="http://schemas.microsoft.com/office/drawing/2014/main" id="{18C621B4-36B1-42BD-A953-FB1EA05CAD4B}"/>
              </a:ext>
            </a:extLst>
          </p:cNvPr>
          <p:cNvCxnSpPr>
            <a:cxnSpLocks/>
            <a:stCxn id="4" idx="6"/>
            <a:endCxn id="5" idx="2"/>
          </p:cNvCxnSpPr>
          <p:nvPr/>
        </p:nvCxnSpPr>
        <p:spPr>
          <a:xfrm>
            <a:off x="5275385" y="2666413"/>
            <a:ext cx="173501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Düz Ok Bağlayıcısı 13">
            <a:extLst>
              <a:ext uri="{FF2B5EF4-FFF2-40B4-BE49-F238E27FC236}">
                <a16:creationId xmlns:a16="http://schemas.microsoft.com/office/drawing/2014/main" id="{685E1875-4FE3-437E-B1F3-536D196EB9DC}"/>
              </a:ext>
            </a:extLst>
          </p:cNvPr>
          <p:cNvCxnSpPr>
            <a:stCxn id="6" idx="6"/>
            <a:endCxn id="7" idx="2"/>
          </p:cNvCxnSpPr>
          <p:nvPr/>
        </p:nvCxnSpPr>
        <p:spPr>
          <a:xfrm>
            <a:off x="3572567" y="4898611"/>
            <a:ext cx="122217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Düz Ok Bağlayıcısı 15">
            <a:extLst>
              <a:ext uri="{FF2B5EF4-FFF2-40B4-BE49-F238E27FC236}">
                <a16:creationId xmlns:a16="http://schemas.microsoft.com/office/drawing/2014/main" id="{2563F459-5C93-4C25-9F67-BE9D4FC50BAD}"/>
              </a:ext>
            </a:extLst>
          </p:cNvPr>
          <p:cNvCxnSpPr>
            <a:stCxn id="7" idx="6"/>
            <a:endCxn id="8" idx="2"/>
          </p:cNvCxnSpPr>
          <p:nvPr/>
        </p:nvCxnSpPr>
        <p:spPr>
          <a:xfrm>
            <a:off x="7397261" y="4898611"/>
            <a:ext cx="127844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Çarpım İşareti 16">
            <a:extLst>
              <a:ext uri="{FF2B5EF4-FFF2-40B4-BE49-F238E27FC236}">
                <a16:creationId xmlns:a16="http://schemas.microsoft.com/office/drawing/2014/main" id="{B8F6CF03-6DD0-4565-B3B2-246FA6A0EBD7}"/>
              </a:ext>
            </a:extLst>
          </p:cNvPr>
          <p:cNvSpPr/>
          <p:nvPr/>
        </p:nvSpPr>
        <p:spPr>
          <a:xfrm>
            <a:off x="-1369257" y="1086603"/>
            <a:ext cx="15024295" cy="3277768"/>
          </a:xfrm>
          <a:prstGeom prst="mathMultiply">
            <a:avLst>
              <a:gd name="adj1" fmla="val 23520"/>
            </a:avLst>
          </a:prstGeom>
          <a:solidFill>
            <a:srgbClr val="000000">
              <a:alpha val="10196"/>
            </a:srgb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7124311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FA2F4CF-2BEF-4FD0-9B8D-702576123CBE}"/>
              </a:ext>
            </a:extLst>
          </p:cNvPr>
          <p:cNvSpPr>
            <a:spLocks noGrp="1"/>
          </p:cNvSpPr>
          <p:nvPr>
            <p:ph type="title"/>
          </p:nvPr>
        </p:nvSpPr>
        <p:spPr>
          <a:xfrm>
            <a:off x="913774" y="576314"/>
            <a:ext cx="10364451" cy="774185"/>
          </a:xfrm>
        </p:spPr>
        <p:txBody>
          <a:bodyPr/>
          <a:lstStyle/>
          <a:p>
            <a:r>
              <a:rPr lang="en-US" dirty="0">
                <a:latin typeface="Times New Roman" panose="02020603050405020304" pitchFamily="18" charset="0"/>
                <a:cs typeface="Times New Roman" panose="02020603050405020304" pitchFamily="18" charset="0"/>
              </a:rPr>
              <a:t>Solution</a:t>
            </a:r>
          </a:p>
        </p:txBody>
      </p:sp>
      <p:sp>
        <p:nvSpPr>
          <p:cNvPr id="4" name="Dikdörtgen 3">
            <a:extLst>
              <a:ext uri="{FF2B5EF4-FFF2-40B4-BE49-F238E27FC236}">
                <a16:creationId xmlns:a16="http://schemas.microsoft.com/office/drawing/2014/main" id="{9CACB4CE-26DC-4897-9AC5-5A6EFFA1D787}"/>
              </a:ext>
            </a:extLst>
          </p:cNvPr>
          <p:cNvSpPr/>
          <p:nvPr/>
        </p:nvSpPr>
        <p:spPr>
          <a:xfrm>
            <a:off x="309490" y="1899139"/>
            <a:ext cx="2461846" cy="4621698"/>
          </a:xfrm>
          <a:prstGeom prst="rect">
            <a:avLst/>
          </a:prstGeom>
          <a:solidFill>
            <a:schemeClr val="accent1">
              <a:lumMod val="20000"/>
              <a:lumOff val="80000"/>
            </a:schemeClr>
          </a:solidFill>
          <a:ln>
            <a:solidFill>
              <a:schemeClr val="accent1">
                <a:lumMod val="20000"/>
                <a:lumOff val="80000"/>
              </a:schemeClr>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Code as Text</a:t>
            </a:r>
          </a:p>
        </p:txBody>
      </p:sp>
      <p:sp>
        <p:nvSpPr>
          <p:cNvPr id="5" name="Oval 4">
            <a:extLst>
              <a:ext uri="{FF2B5EF4-FFF2-40B4-BE49-F238E27FC236}">
                <a16:creationId xmlns:a16="http://schemas.microsoft.com/office/drawing/2014/main" id="{43CDED52-DBD9-4019-B1F5-3BAA54CB41F1}"/>
              </a:ext>
            </a:extLst>
          </p:cNvPr>
          <p:cNvSpPr/>
          <p:nvPr/>
        </p:nvSpPr>
        <p:spPr>
          <a:xfrm>
            <a:off x="3474721" y="2189288"/>
            <a:ext cx="1308295" cy="520505"/>
          </a:xfrm>
          <a:prstGeom prst="ellipse">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Module</a:t>
            </a:r>
          </a:p>
        </p:txBody>
      </p:sp>
      <p:sp>
        <p:nvSpPr>
          <p:cNvPr id="6" name="Oval 5">
            <a:extLst>
              <a:ext uri="{FF2B5EF4-FFF2-40B4-BE49-F238E27FC236}">
                <a16:creationId xmlns:a16="http://schemas.microsoft.com/office/drawing/2014/main" id="{8133E005-3139-474A-B4EA-80D41AB0E870}"/>
              </a:ext>
            </a:extLst>
          </p:cNvPr>
          <p:cNvSpPr/>
          <p:nvPr/>
        </p:nvSpPr>
        <p:spPr>
          <a:xfrm>
            <a:off x="3481752" y="3168747"/>
            <a:ext cx="1308295" cy="520505"/>
          </a:xfrm>
          <a:prstGeom prst="ellipse">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Module</a:t>
            </a:r>
          </a:p>
        </p:txBody>
      </p:sp>
      <p:sp>
        <p:nvSpPr>
          <p:cNvPr id="7" name="Oval 6">
            <a:extLst>
              <a:ext uri="{FF2B5EF4-FFF2-40B4-BE49-F238E27FC236}">
                <a16:creationId xmlns:a16="http://schemas.microsoft.com/office/drawing/2014/main" id="{D8DFF3E6-792D-42A3-A063-BA5D335C762D}"/>
              </a:ext>
            </a:extLst>
          </p:cNvPr>
          <p:cNvSpPr/>
          <p:nvPr/>
        </p:nvSpPr>
        <p:spPr>
          <a:xfrm>
            <a:off x="3481752" y="5009856"/>
            <a:ext cx="1308295" cy="520505"/>
          </a:xfrm>
          <a:prstGeom prst="ellipse">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Module</a:t>
            </a:r>
          </a:p>
        </p:txBody>
      </p:sp>
      <p:sp>
        <p:nvSpPr>
          <p:cNvPr id="8" name="Oval 7">
            <a:extLst>
              <a:ext uri="{FF2B5EF4-FFF2-40B4-BE49-F238E27FC236}">
                <a16:creationId xmlns:a16="http://schemas.microsoft.com/office/drawing/2014/main" id="{F10AE8DB-05B1-457F-B1A0-338EE3F99FB6}"/>
              </a:ext>
            </a:extLst>
          </p:cNvPr>
          <p:cNvSpPr/>
          <p:nvPr/>
        </p:nvSpPr>
        <p:spPr>
          <a:xfrm>
            <a:off x="3474720" y="6026248"/>
            <a:ext cx="1308295" cy="520505"/>
          </a:xfrm>
          <a:prstGeom prst="ellipse">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Module</a:t>
            </a:r>
          </a:p>
        </p:txBody>
      </p:sp>
      <p:sp>
        <p:nvSpPr>
          <p:cNvPr id="9" name="Oval 8">
            <a:extLst>
              <a:ext uri="{FF2B5EF4-FFF2-40B4-BE49-F238E27FC236}">
                <a16:creationId xmlns:a16="http://schemas.microsoft.com/office/drawing/2014/main" id="{BB475BF9-E1B5-48C2-8FCE-5354CC36FB4C}"/>
              </a:ext>
            </a:extLst>
          </p:cNvPr>
          <p:cNvSpPr/>
          <p:nvPr/>
        </p:nvSpPr>
        <p:spPr>
          <a:xfrm>
            <a:off x="3481752" y="4089301"/>
            <a:ext cx="1308295" cy="520505"/>
          </a:xfrm>
          <a:prstGeom prst="ellipse">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Module</a:t>
            </a:r>
          </a:p>
        </p:txBody>
      </p:sp>
      <p:sp>
        <p:nvSpPr>
          <p:cNvPr id="11" name="Oval 10">
            <a:extLst>
              <a:ext uri="{FF2B5EF4-FFF2-40B4-BE49-F238E27FC236}">
                <a16:creationId xmlns:a16="http://schemas.microsoft.com/office/drawing/2014/main" id="{81DA3038-BDE4-4F48-82C7-549D436859F6}"/>
              </a:ext>
            </a:extLst>
          </p:cNvPr>
          <p:cNvSpPr/>
          <p:nvPr/>
        </p:nvSpPr>
        <p:spPr>
          <a:xfrm>
            <a:off x="5854511" y="2727376"/>
            <a:ext cx="1308295" cy="520505"/>
          </a:xfrm>
          <a:prstGeom prst="ellipse">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Module</a:t>
            </a:r>
          </a:p>
        </p:txBody>
      </p:sp>
      <p:sp>
        <p:nvSpPr>
          <p:cNvPr id="12" name="Oval 11">
            <a:extLst>
              <a:ext uri="{FF2B5EF4-FFF2-40B4-BE49-F238E27FC236}">
                <a16:creationId xmlns:a16="http://schemas.microsoft.com/office/drawing/2014/main" id="{EC77FF04-A32D-4BCA-9DC7-FAD345EEBF07}"/>
              </a:ext>
            </a:extLst>
          </p:cNvPr>
          <p:cNvSpPr/>
          <p:nvPr/>
        </p:nvSpPr>
        <p:spPr>
          <a:xfrm>
            <a:off x="5854510" y="5530361"/>
            <a:ext cx="1308295" cy="520505"/>
          </a:xfrm>
          <a:prstGeom prst="ellipse">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Module</a:t>
            </a:r>
          </a:p>
        </p:txBody>
      </p:sp>
      <p:sp>
        <p:nvSpPr>
          <p:cNvPr id="13" name="Oval 12">
            <a:extLst>
              <a:ext uri="{FF2B5EF4-FFF2-40B4-BE49-F238E27FC236}">
                <a16:creationId xmlns:a16="http://schemas.microsoft.com/office/drawing/2014/main" id="{6957F179-9C1E-4470-9438-117752478FBB}"/>
              </a:ext>
            </a:extLst>
          </p:cNvPr>
          <p:cNvSpPr/>
          <p:nvPr/>
        </p:nvSpPr>
        <p:spPr>
          <a:xfrm>
            <a:off x="7873221" y="4859806"/>
            <a:ext cx="1308295" cy="520505"/>
          </a:xfrm>
          <a:prstGeom prst="ellipse">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Module</a:t>
            </a:r>
          </a:p>
        </p:txBody>
      </p:sp>
      <p:sp>
        <p:nvSpPr>
          <p:cNvPr id="29" name="Dikdörtgen 28">
            <a:extLst>
              <a:ext uri="{FF2B5EF4-FFF2-40B4-BE49-F238E27FC236}">
                <a16:creationId xmlns:a16="http://schemas.microsoft.com/office/drawing/2014/main" id="{DBE84337-B535-4994-A8A1-C3D60A538140}"/>
              </a:ext>
            </a:extLst>
          </p:cNvPr>
          <p:cNvSpPr/>
          <p:nvPr/>
        </p:nvSpPr>
        <p:spPr>
          <a:xfrm>
            <a:off x="9420664" y="1899139"/>
            <a:ext cx="2461846" cy="4621698"/>
          </a:xfrm>
          <a:prstGeom prst="rect">
            <a:avLst/>
          </a:prstGeom>
          <a:solidFill>
            <a:schemeClr val="accent1">
              <a:lumMod val="20000"/>
              <a:lumOff val="80000"/>
            </a:schemeClr>
          </a:solidFill>
          <a:ln>
            <a:solidFill>
              <a:schemeClr val="accent1">
                <a:lumMod val="20000"/>
                <a:lumOff val="80000"/>
              </a:schemeClr>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Requirements as Text</a:t>
            </a:r>
          </a:p>
        </p:txBody>
      </p:sp>
      <p:cxnSp>
        <p:nvCxnSpPr>
          <p:cNvPr id="19" name="Düz Ok Bağlayıcısı 18">
            <a:extLst>
              <a:ext uri="{FF2B5EF4-FFF2-40B4-BE49-F238E27FC236}">
                <a16:creationId xmlns:a16="http://schemas.microsoft.com/office/drawing/2014/main" id="{9BAF796B-0CF3-403D-9B32-4338A355B2D1}"/>
              </a:ext>
            </a:extLst>
          </p:cNvPr>
          <p:cNvCxnSpPr>
            <a:endCxn id="11" idx="6"/>
          </p:cNvCxnSpPr>
          <p:nvPr/>
        </p:nvCxnSpPr>
        <p:spPr>
          <a:xfrm flipH="1">
            <a:off x="7162806" y="2987629"/>
            <a:ext cx="22578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Düz Ok Bağlayıcısı 21">
            <a:extLst>
              <a:ext uri="{FF2B5EF4-FFF2-40B4-BE49-F238E27FC236}">
                <a16:creationId xmlns:a16="http://schemas.microsoft.com/office/drawing/2014/main" id="{EF1582B3-4D32-4DD3-A7EC-CCF124487FC2}"/>
              </a:ext>
            </a:extLst>
          </p:cNvPr>
          <p:cNvCxnSpPr>
            <a:endCxn id="13" idx="6"/>
          </p:cNvCxnSpPr>
          <p:nvPr/>
        </p:nvCxnSpPr>
        <p:spPr>
          <a:xfrm flipH="1">
            <a:off x="9181516" y="5120059"/>
            <a:ext cx="23914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Bağlayıcı: Dirsek 25">
            <a:extLst>
              <a:ext uri="{FF2B5EF4-FFF2-40B4-BE49-F238E27FC236}">
                <a16:creationId xmlns:a16="http://schemas.microsoft.com/office/drawing/2014/main" id="{01ADEB66-9489-4AD3-8460-FF32D8ECF5ED}"/>
              </a:ext>
            </a:extLst>
          </p:cNvPr>
          <p:cNvCxnSpPr>
            <a:stCxn id="13" idx="2"/>
            <a:endCxn id="9" idx="6"/>
          </p:cNvCxnSpPr>
          <p:nvPr/>
        </p:nvCxnSpPr>
        <p:spPr>
          <a:xfrm rot="10800000">
            <a:off x="4790047" y="4349555"/>
            <a:ext cx="3083174" cy="77050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Bağlayıcı: Dirsek 31">
            <a:extLst>
              <a:ext uri="{FF2B5EF4-FFF2-40B4-BE49-F238E27FC236}">
                <a16:creationId xmlns:a16="http://schemas.microsoft.com/office/drawing/2014/main" id="{71A236B0-220A-4D32-A804-840BE60224EB}"/>
              </a:ext>
            </a:extLst>
          </p:cNvPr>
          <p:cNvCxnSpPr>
            <a:stCxn id="13" idx="2"/>
            <a:endCxn id="12" idx="6"/>
          </p:cNvCxnSpPr>
          <p:nvPr/>
        </p:nvCxnSpPr>
        <p:spPr>
          <a:xfrm rot="10800000" flipV="1">
            <a:off x="7162805" y="5120058"/>
            <a:ext cx="710416" cy="67055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Bağlayıcı: Dirsek 35">
            <a:extLst>
              <a:ext uri="{FF2B5EF4-FFF2-40B4-BE49-F238E27FC236}">
                <a16:creationId xmlns:a16="http://schemas.microsoft.com/office/drawing/2014/main" id="{2C64161D-978E-4B2A-8593-32EE70432110}"/>
              </a:ext>
            </a:extLst>
          </p:cNvPr>
          <p:cNvCxnSpPr>
            <a:stCxn id="12" idx="2"/>
            <a:endCxn id="7" idx="6"/>
          </p:cNvCxnSpPr>
          <p:nvPr/>
        </p:nvCxnSpPr>
        <p:spPr>
          <a:xfrm rot="10800000">
            <a:off x="4790048" y="5270110"/>
            <a:ext cx="1064463" cy="52050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Bağlayıcı: Dirsek 38">
            <a:extLst>
              <a:ext uri="{FF2B5EF4-FFF2-40B4-BE49-F238E27FC236}">
                <a16:creationId xmlns:a16="http://schemas.microsoft.com/office/drawing/2014/main" id="{EA0FEBB8-0F48-4412-BCB2-952EB3C9D2E5}"/>
              </a:ext>
            </a:extLst>
          </p:cNvPr>
          <p:cNvCxnSpPr>
            <a:stCxn id="12" idx="2"/>
            <a:endCxn id="8" idx="6"/>
          </p:cNvCxnSpPr>
          <p:nvPr/>
        </p:nvCxnSpPr>
        <p:spPr>
          <a:xfrm rot="10800000" flipV="1">
            <a:off x="4783016" y="5790613"/>
            <a:ext cx="1071495" cy="49588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Düz Ok Bağlayıcısı 41">
            <a:extLst>
              <a:ext uri="{FF2B5EF4-FFF2-40B4-BE49-F238E27FC236}">
                <a16:creationId xmlns:a16="http://schemas.microsoft.com/office/drawing/2014/main" id="{E2F30954-8686-49E8-89A9-6C3FC2BAFFEF}"/>
              </a:ext>
            </a:extLst>
          </p:cNvPr>
          <p:cNvCxnSpPr>
            <a:stCxn id="7" idx="2"/>
          </p:cNvCxnSpPr>
          <p:nvPr/>
        </p:nvCxnSpPr>
        <p:spPr>
          <a:xfrm flipH="1">
            <a:off x="2771336" y="5270109"/>
            <a:ext cx="71041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Düz Ok Bağlayıcısı 43">
            <a:extLst>
              <a:ext uri="{FF2B5EF4-FFF2-40B4-BE49-F238E27FC236}">
                <a16:creationId xmlns:a16="http://schemas.microsoft.com/office/drawing/2014/main" id="{E7A7E0F5-34CE-4B4A-A50F-E5D332E0211B}"/>
              </a:ext>
            </a:extLst>
          </p:cNvPr>
          <p:cNvCxnSpPr>
            <a:stCxn id="8" idx="2"/>
          </p:cNvCxnSpPr>
          <p:nvPr/>
        </p:nvCxnSpPr>
        <p:spPr>
          <a:xfrm flipH="1">
            <a:off x="2771336" y="6286501"/>
            <a:ext cx="7033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Bağlayıcı: Dirsek 45">
            <a:extLst>
              <a:ext uri="{FF2B5EF4-FFF2-40B4-BE49-F238E27FC236}">
                <a16:creationId xmlns:a16="http://schemas.microsoft.com/office/drawing/2014/main" id="{D91A35B0-BA16-4A1E-9371-ED86174527EB}"/>
              </a:ext>
            </a:extLst>
          </p:cNvPr>
          <p:cNvCxnSpPr>
            <a:stCxn id="11" idx="2"/>
            <a:endCxn id="5" idx="6"/>
          </p:cNvCxnSpPr>
          <p:nvPr/>
        </p:nvCxnSpPr>
        <p:spPr>
          <a:xfrm rot="10800000">
            <a:off x="4783017" y="2449541"/>
            <a:ext cx="1071495" cy="5380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Bağlayıcı: Dirsek 47">
            <a:extLst>
              <a:ext uri="{FF2B5EF4-FFF2-40B4-BE49-F238E27FC236}">
                <a16:creationId xmlns:a16="http://schemas.microsoft.com/office/drawing/2014/main" id="{8AD55942-DB71-4B13-A877-C3D88691032C}"/>
              </a:ext>
            </a:extLst>
          </p:cNvPr>
          <p:cNvCxnSpPr>
            <a:stCxn id="11" idx="2"/>
            <a:endCxn id="6" idx="6"/>
          </p:cNvCxnSpPr>
          <p:nvPr/>
        </p:nvCxnSpPr>
        <p:spPr>
          <a:xfrm rot="10800000" flipV="1">
            <a:off x="4790047" y="2987628"/>
            <a:ext cx="1064464" cy="44137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Düz Ok Bağlayıcısı 49">
            <a:extLst>
              <a:ext uri="{FF2B5EF4-FFF2-40B4-BE49-F238E27FC236}">
                <a16:creationId xmlns:a16="http://schemas.microsoft.com/office/drawing/2014/main" id="{85B063A8-5033-4ACC-B3A5-0C258706EA25}"/>
              </a:ext>
            </a:extLst>
          </p:cNvPr>
          <p:cNvCxnSpPr>
            <a:stCxn id="5" idx="2"/>
          </p:cNvCxnSpPr>
          <p:nvPr/>
        </p:nvCxnSpPr>
        <p:spPr>
          <a:xfrm flipH="1">
            <a:off x="2771336" y="2449541"/>
            <a:ext cx="7033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Düz Ok Bağlayıcısı 51">
            <a:extLst>
              <a:ext uri="{FF2B5EF4-FFF2-40B4-BE49-F238E27FC236}">
                <a16:creationId xmlns:a16="http://schemas.microsoft.com/office/drawing/2014/main" id="{EC66786D-FD6E-43C0-BA46-F58832214B72}"/>
              </a:ext>
            </a:extLst>
          </p:cNvPr>
          <p:cNvCxnSpPr>
            <a:stCxn id="6" idx="2"/>
          </p:cNvCxnSpPr>
          <p:nvPr/>
        </p:nvCxnSpPr>
        <p:spPr>
          <a:xfrm flipH="1">
            <a:off x="2771336" y="3429000"/>
            <a:ext cx="71041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Düz Ok Bağlayıcısı 53">
            <a:extLst>
              <a:ext uri="{FF2B5EF4-FFF2-40B4-BE49-F238E27FC236}">
                <a16:creationId xmlns:a16="http://schemas.microsoft.com/office/drawing/2014/main" id="{B282846D-944A-470B-9071-6B900C671E9E}"/>
              </a:ext>
            </a:extLst>
          </p:cNvPr>
          <p:cNvCxnSpPr>
            <a:stCxn id="9" idx="2"/>
          </p:cNvCxnSpPr>
          <p:nvPr/>
        </p:nvCxnSpPr>
        <p:spPr>
          <a:xfrm flipH="1">
            <a:off x="2771336" y="4349554"/>
            <a:ext cx="71041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2842064"/>
      </p:ext>
    </p:extLst>
  </p:cSld>
  <p:clrMapOvr>
    <a:masterClrMapping/>
  </p:clrMapOvr>
</p:sld>
</file>

<file path=ppt/theme/theme1.xml><?xml version="1.0" encoding="utf-8"?>
<a:theme xmlns:a="http://schemas.openxmlformats.org/drawingml/2006/main" name="Damla">
  <a:themeElements>
    <a:clrScheme name="Damla">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amla">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la">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Damla</Template>
  <TotalTime>931</TotalTime>
  <Words>1059</Words>
  <Application>Microsoft Office PowerPoint</Application>
  <PresentationFormat>Geniş ekran</PresentationFormat>
  <Paragraphs>143</Paragraphs>
  <Slides>15</Slides>
  <Notes>0</Notes>
  <HiddenSlides>0</HiddenSlides>
  <MMClips>10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15</vt:i4>
      </vt:variant>
    </vt:vector>
  </HeadingPairs>
  <TitlesOfParts>
    <vt:vector size="20" baseType="lpstr">
      <vt:lpstr>Arial</vt:lpstr>
      <vt:lpstr>Roboto</vt:lpstr>
      <vt:lpstr>Times New Roman</vt:lpstr>
      <vt:lpstr>Tw Cen MT</vt:lpstr>
      <vt:lpstr>Damla</vt:lpstr>
      <vt:lpstr>Auto Code Generation with Machine Learning</vt:lpstr>
      <vt:lpstr>Introduction </vt:lpstr>
      <vt:lpstr>Text in – text out</vt:lpstr>
      <vt:lpstr>Problem Statement</vt:lpstr>
      <vt:lpstr>Problem Statement</vt:lpstr>
      <vt:lpstr>Related Works</vt:lpstr>
      <vt:lpstr>Solution</vt:lpstr>
      <vt:lpstr>Solution</vt:lpstr>
      <vt:lpstr>Solution</vt:lpstr>
      <vt:lpstr>Methodology</vt:lpstr>
      <vt:lpstr>Methodology</vt:lpstr>
      <vt:lpstr>Methodology</vt:lpstr>
      <vt:lpstr>Methodology</vt:lpstr>
      <vt:lpstr>Methodology</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 Code Generation with Machine Learning</dc:title>
  <dc:creator>Salih Kalkan</dc:creator>
  <cp:lastModifiedBy>Salih Kalkan</cp:lastModifiedBy>
  <cp:revision>112</cp:revision>
  <dcterms:created xsi:type="dcterms:W3CDTF">2021-07-03T13:20:31Z</dcterms:created>
  <dcterms:modified xsi:type="dcterms:W3CDTF">2021-09-05T20:18:02Z</dcterms:modified>
</cp:coreProperties>
</file>

<file path=docProps/thumbnail.jpeg>
</file>